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56" r:id="rId2"/>
    <p:sldId id="404" r:id="rId3"/>
    <p:sldId id="405" r:id="rId4"/>
    <p:sldId id="406" r:id="rId5"/>
    <p:sldId id="407" r:id="rId6"/>
    <p:sldId id="408" r:id="rId7"/>
    <p:sldId id="409" r:id="rId8"/>
    <p:sldId id="410" r:id="rId9"/>
    <p:sldId id="411" r:id="rId10"/>
    <p:sldId id="412" r:id="rId11"/>
    <p:sldId id="413" r:id="rId12"/>
    <p:sldId id="414" r:id="rId13"/>
    <p:sldId id="415" r:id="rId14"/>
    <p:sldId id="416" r:id="rId15"/>
    <p:sldId id="417" r:id="rId16"/>
    <p:sldId id="418" r:id="rId17"/>
    <p:sldId id="419" r:id="rId18"/>
    <p:sldId id="420" r:id="rId19"/>
    <p:sldId id="421"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 id="436" r:id="rId35"/>
    <p:sldId id="437" r:id="rId36"/>
    <p:sldId id="438" r:id="rId37"/>
    <p:sldId id="439" r:id="rId38"/>
    <p:sldId id="440" r:id="rId39"/>
    <p:sldId id="441" r:id="rId40"/>
    <p:sldId id="442" r:id="rId41"/>
    <p:sldId id="443" r:id="rId42"/>
    <p:sldId id="444" r:id="rId43"/>
    <p:sldId id="445" r:id="rId44"/>
    <p:sldId id="446" r:id="rId45"/>
    <p:sldId id="447" r:id="rId46"/>
    <p:sldId id="448" r:id="rId47"/>
    <p:sldId id="449" r:id="rId48"/>
    <p:sldId id="450" r:id="rId49"/>
    <p:sldId id="451" r:id="rId50"/>
    <p:sldId id="452" r:id="rId51"/>
    <p:sldId id="453" r:id="rId52"/>
    <p:sldId id="454" r:id="rId53"/>
    <p:sldId id="455" r:id="rId54"/>
    <p:sldId id="456" r:id="rId55"/>
    <p:sldId id="457" r:id="rId56"/>
    <p:sldId id="458" r:id="rId57"/>
    <p:sldId id="459" r:id="rId58"/>
    <p:sldId id="460" r:id="rId59"/>
    <p:sldId id="461" r:id="rId60"/>
    <p:sldId id="462" r:id="rId61"/>
    <p:sldId id="463" r:id="rId62"/>
    <p:sldId id="464" r:id="rId6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E2CA"/>
          </a:solidFill>
        </a:fill>
      </a:tcStyle>
    </a:wholeTbl>
    <a:band2H>
      <a:tcTxStyle/>
      <a:tcStyle>
        <a:tcBdr/>
        <a:fill>
          <a:solidFill>
            <a:srgbClr val="FCF1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D6"/>
          </a:solidFill>
        </a:fill>
      </a:tcStyle>
    </a:wholeTbl>
    <a:band2H>
      <a:tcTxStyle/>
      <a:tcStyle>
        <a:tcBdr/>
        <a:fill>
          <a:solidFill>
            <a:srgbClr val="F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ECE"/>
          </a:solidFill>
        </a:fill>
      </a:tcStyle>
    </a:wholeTbl>
    <a:band2H>
      <a:tcTxStyle/>
      <a:tcStyle>
        <a:tcBdr/>
        <a:fill>
          <a:solidFill>
            <a:srgbClr val="F5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2954"/>
  </p:normalViewPr>
  <p:slideViewPr>
    <p:cSldViewPr snapToGrid="0" snapToObjects="1">
      <p:cViewPr varScale="1">
        <p:scale>
          <a:sx n="79" d="100"/>
          <a:sy n="79" d="100"/>
        </p:scale>
        <p:origin x="1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345686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宋体"/>
                <a:ea typeface="宋体"/>
                <a:cs typeface="宋体"/>
                <a:sym typeface="宋体"/>
              </a:rPr>
              <a:t>二值图像</a:t>
            </a:r>
          </a:p>
          <a:p>
            <a:pPr defTabSz="914400">
              <a:defRPr sz="1200">
                <a:latin typeface="Calibri"/>
                <a:ea typeface="Calibri"/>
                <a:cs typeface="Calibri"/>
                <a:sym typeface="Calibri"/>
              </a:defRPr>
            </a:pPr>
            <a:r>
              <a:rPr>
                <a:latin typeface="宋体"/>
                <a:ea typeface="宋体"/>
                <a:cs typeface="宋体"/>
                <a:sym typeface="宋体"/>
              </a:rPr>
              <a:t>图像二值化</a:t>
            </a:r>
          </a:p>
          <a:p>
            <a:pPr defTabSz="914400">
              <a:defRPr sz="1200">
                <a:latin typeface="Calibri"/>
                <a:ea typeface="Calibri"/>
                <a:cs typeface="Calibri"/>
                <a:sym typeface="Calibri"/>
              </a:defRPr>
            </a:pPr>
            <a:r>
              <a:rPr>
                <a:latin typeface="宋体"/>
                <a:ea typeface="宋体"/>
                <a:cs typeface="宋体"/>
                <a:sym typeface="宋体"/>
              </a:rPr>
              <a:t>形态学操作</a:t>
            </a:r>
          </a:p>
          <a:p>
            <a:pPr defTabSz="914400">
              <a:defRPr sz="1200">
                <a:latin typeface="Calibri"/>
                <a:ea typeface="Calibri"/>
                <a:cs typeface="Calibri"/>
                <a:sym typeface="Calibri"/>
              </a:defRPr>
            </a:pPr>
            <a:r>
              <a:rPr>
                <a:latin typeface="宋体"/>
                <a:ea typeface="宋体"/>
                <a:cs typeface="宋体"/>
                <a:sym typeface="宋体"/>
              </a:rPr>
              <a:t>集合的定义</a:t>
            </a:r>
          </a:p>
          <a:p>
            <a:pPr defTabSz="914400">
              <a:defRPr sz="1200">
                <a:latin typeface="Calibri"/>
                <a:ea typeface="Calibri"/>
                <a:cs typeface="Calibri"/>
                <a:sym typeface="Calibri"/>
              </a:defRPr>
            </a:pPr>
            <a:r>
              <a:rPr>
                <a:latin typeface="宋体"/>
                <a:ea typeface="宋体"/>
                <a:cs typeface="宋体"/>
                <a:sym typeface="宋体"/>
              </a:rPr>
              <a:t>腐蚀</a:t>
            </a:r>
          </a:p>
          <a:p>
            <a:pPr defTabSz="914400">
              <a:defRPr sz="1200">
                <a:latin typeface="Calibri"/>
                <a:ea typeface="Calibri"/>
                <a:cs typeface="Calibri"/>
                <a:sym typeface="Calibri"/>
              </a:defRPr>
            </a:pPr>
            <a:r>
              <a:rPr>
                <a:latin typeface="宋体"/>
                <a:ea typeface="宋体"/>
                <a:cs typeface="宋体"/>
                <a:sym typeface="宋体"/>
              </a:rPr>
              <a:t>膨胀</a:t>
            </a:r>
          </a:p>
          <a:p>
            <a:pPr defTabSz="914400">
              <a:defRPr sz="1200">
                <a:latin typeface="Calibri"/>
                <a:ea typeface="Calibri"/>
                <a:cs typeface="Calibri"/>
                <a:sym typeface="Calibri"/>
              </a:defRPr>
            </a:pPr>
            <a:r>
              <a:rPr>
                <a:latin typeface="宋体"/>
                <a:ea typeface="宋体"/>
                <a:cs typeface="宋体"/>
                <a:sym typeface="宋体"/>
              </a:rPr>
              <a:t>开运算</a:t>
            </a:r>
          </a:p>
          <a:p>
            <a:pPr defTabSz="914400">
              <a:defRPr sz="1200">
                <a:latin typeface="Calibri"/>
                <a:ea typeface="Calibri"/>
                <a:cs typeface="Calibri"/>
                <a:sym typeface="Calibri"/>
              </a:defRPr>
            </a:pPr>
            <a:r>
              <a:rPr>
                <a:latin typeface="宋体"/>
                <a:ea typeface="宋体"/>
                <a:cs typeface="宋体"/>
                <a:sym typeface="宋体"/>
              </a:rPr>
              <a:t>闭运算</a:t>
            </a:r>
          </a:p>
          <a:p>
            <a:pPr defTabSz="914400">
              <a:defRPr sz="1200">
                <a:latin typeface="Calibri"/>
                <a:ea typeface="Calibri"/>
                <a:cs typeface="Calibri"/>
                <a:sym typeface="Calibri"/>
              </a:defRPr>
            </a:pPr>
            <a:r>
              <a:rPr>
                <a:latin typeface="宋体"/>
                <a:ea typeface="宋体"/>
                <a:cs typeface="宋体"/>
                <a:sym typeface="宋体"/>
              </a:rPr>
              <a:t>击中击不中变换</a:t>
            </a:r>
          </a:p>
          <a:p>
            <a:pPr defTabSz="914400">
              <a:defRPr sz="1200">
                <a:latin typeface="Calibri"/>
                <a:ea typeface="Calibri"/>
                <a:cs typeface="Calibri"/>
                <a:sym typeface="Calibri"/>
              </a:defRPr>
            </a:pPr>
            <a:r>
              <a:rPr>
                <a:latin typeface="宋体"/>
                <a:ea typeface="宋体"/>
                <a:cs typeface="宋体"/>
                <a:sym typeface="宋体"/>
              </a:rPr>
              <a:t>应用</a:t>
            </a:r>
          </a:p>
        </p:txBody>
      </p:sp>
    </p:spTree>
    <p:extLst>
      <p:ext uri="{BB962C8B-B14F-4D97-AF65-F5344CB8AC3E}">
        <p14:creationId xmlns:p14="http://schemas.microsoft.com/office/powerpoint/2010/main" val="675081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noRot="1" noChangeAspect="1"/>
          </p:cNvSpPr>
          <p:nvPr>
            <p:ph type="sldImg"/>
          </p:nvPr>
        </p:nvSpPr>
        <p:spPr>
          <a:prstGeom prst="rect">
            <a:avLst/>
          </a:prstGeom>
        </p:spPr>
        <p:txBody>
          <a:bodyPr/>
          <a:lstStyle/>
          <a:p>
            <a:endParaRPr/>
          </a:p>
        </p:txBody>
      </p:sp>
      <p:sp>
        <p:nvSpPr>
          <p:cNvPr id="499" name="Shape 499"/>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pPr>
              <a:defRPr>
                <a:latin typeface="Calibri"/>
                <a:ea typeface="Calibri"/>
                <a:cs typeface="Calibri"/>
                <a:sym typeface="Calibri"/>
              </a:defRPr>
            </a:pPr>
            <a:r>
              <a:rPr>
                <a:latin typeface="+mj-lt"/>
                <a:ea typeface="+mj-ea"/>
                <a:cs typeface="+mj-cs"/>
                <a:sym typeface="Helvetica"/>
              </a:rPr>
              <a:t>有水的区域保留</a:t>
            </a:r>
          </a:p>
        </p:txBody>
      </p:sp>
    </p:spTree>
    <p:extLst>
      <p:ext uri="{BB962C8B-B14F-4D97-AF65-F5344CB8AC3E}">
        <p14:creationId xmlns:p14="http://schemas.microsoft.com/office/powerpoint/2010/main" val="15012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pPr>
              <a:defRPr>
                <a:latin typeface="Calibri"/>
                <a:ea typeface="Calibri"/>
                <a:cs typeface="Calibri"/>
                <a:sym typeface="Calibri"/>
              </a:defRPr>
            </a:pPr>
            <a:r>
              <a:rPr>
                <a:latin typeface="+mj-lt"/>
                <a:ea typeface="+mj-ea"/>
                <a:cs typeface="+mj-cs"/>
                <a:sym typeface="Helvetica"/>
              </a:rPr>
              <a:t>全局进行二值化操作不给力</a:t>
            </a:r>
          </a:p>
        </p:txBody>
      </p:sp>
    </p:spTree>
    <p:extLst>
      <p:ext uri="{BB962C8B-B14F-4D97-AF65-F5344CB8AC3E}">
        <p14:creationId xmlns:p14="http://schemas.microsoft.com/office/powerpoint/2010/main" val="2696661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pPr defTabSz="914400">
              <a:defRPr sz="2400">
                <a:latin typeface="楷体"/>
                <a:ea typeface="楷体"/>
                <a:cs typeface="楷体"/>
                <a:sym typeface="楷体"/>
              </a:defRPr>
            </a:pPr>
            <a:r>
              <a:t>解决方法</a:t>
            </a:r>
          </a:p>
          <a:p>
            <a:pPr lvl="1" indent="457200" defTabSz="914400">
              <a:defRPr>
                <a:latin typeface="楷体"/>
                <a:ea typeface="楷体"/>
                <a:cs typeface="楷体"/>
                <a:sym typeface="楷体"/>
              </a:defRPr>
            </a:pPr>
            <a:r>
              <a:t>局部自适应操作</a:t>
            </a:r>
          </a:p>
          <a:p>
            <a:pPr lvl="2" indent="914400" defTabSz="914400">
              <a:defRPr sz="2000">
                <a:latin typeface="楷体"/>
                <a:ea typeface="楷体"/>
                <a:cs typeface="楷体"/>
                <a:sym typeface="楷体"/>
              </a:defRPr>
            </a:pPr>
            <a:r>
              <a:t>设定一个局部窗口，在整个图像上滑动该窗口；</a:t>
            </a:r>
          </a:p>
          <a:p>
            <a:pPr lvl="2" indent="914400" defTabSz="914400">
              <a:defRPr sz="2000">
                <a:latin typeface="楷体"/>
                <a:ea typeface="楷体"/>
                <a:cs typeface="楷体"/>
                <a:sym typeface="楷体"/>
              </a:defRPr>
            </a:pPr>
            <a:r>
              <a:t>对于每一窗口位置，确定针对该窗口的</a:t>
            </a:r>
            <a:r>
              <a:rPr>
                <a:latin typeface="Calibri"/>
                <a:ea typeface="Calibri"/>
                <a:cs typeface="Calibri"/>
                <a:sym typeface="Calibri"/>
              </a:rPr>
              <a:t>threshold</a:t>
            </a:r>
            <a:r>
              <a:t>。</a:t>
            </a:r>
          </a:p>
        </p:txBody>
      </p:sp>
    </p:spTree>
    <p:extLst>
      <p:ext uri="{BB962C8B-B14F-4D97-AF65-F5344CB8AC3E}">
        <p14:creationId xmlns:p14="http://schemas.microsoft.com/office/powerpoint/2010/main" val="2638407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noRot="1" noChangeAspect="1"/>
          </p:cNvSpPr>
          <p:nvPr>
            <p:ph type="sldImg"/>
          </p:nvPr>
        </p:nvSpPr>
        <p:spPr>
          <a:prstGeom prst="rect">
            <a:avLst/>
          </a:prstGeom>
        </p:spPr>
        <p:txBody>
          <a:bodyPr/>
          <a:lstStyle/>
          <a:p>
            <a:endParaRPr/>
          </a:p>
        </p:txBody>
      </p:sp>
      <p:sp>
        <p:nvSpPr>
          <p:cNvPr id="560" name="Shape 560"/>
          <p:cNvSpPr>
            <a:spLocks noGrp="1"/>
          </p:cNvSpPr>
          <p:nvPr>
            <p:ph type="body" sz="quarter" idx="1"/>
          </p:nvPr>
        </p:nvSpPr>
        <p:spPr>
          <a:prstGeom prst="rect">
            <a:avLst/>
          </a:prstGeom>
        </p:spPr>
        <p:txBody>
          <a:bodyPr/>
          <a:lstStyle/>
          <a:p>
            <a:pPr defTabSz="914400">
              <a:lnSpc>
                <a:spcPct val="80000"/>
              </a:lnSpc>
              <a:defRPr sz="2500">
                <a:latin typeface="Calibri"/>
                <a:ea typeface="Calibri"/>
                <a:cs typeface="Calibri"/>
                <a:sym typeface="Calibri"/>
              </a:defRPr>
            </a:pPr>
            <a:r>
              <a:rPr>
                <a:latin typeface="楷体"/>
                <a:ea typeface="楷体"/>
                <a:cs typeface="楷体"/>
                <a:sym typeface="楷体"/>
              </a:rPr>
              <a:t>形态学 </a:t>
            </a:r>
            <a:r>
              <a:t>Morphology</a:t>
            </a:r>
            <a:endParaRPr sz="1100"/>
          </a:p>
          <a:p>
            <a:pPr lvl="1" indent="457200" defTabSz="914400">
              <a:lnSpc>
                <a:spcPct val="80000"/>
              </a:lnSpc>
              <a:defRPr>
                <a:latin typeface="Calibri"/>
                <a:ea typeface="Calibri"/>
                <a:cs typeface="Calibri"/>
                <a:sym typeface="Calibri"/>
              </a:defRPr>
            </a:pPr>
            <a:r>
              <a:t>1960s</a:t>
            </a:r>
            <a:r>
              <a:rPr>
                <a:latin typeface="楷体"/>
                <a:ea typeface="楷体"/>
                <a:cs typeface="楷体"/>
                <a:sym typeface="楷体"/>
              </a:rPr>
              <a:t>后期提出，研究动植物的结构与形态</a:t>
            </a:r>
            <a:endParaRPr sz="1100"/>
          </a:p>
          <a:p>
            <a:pPr lvl="1" indent="457200" defTabSz="914400">
              <a:lnSpc>
                <a:spcPct val="80000"/>
              </a:lnSpc>
              <a:defRPr>
                <a:latin typeface="+mj-lt"/>
                <a:ea typeface="+mj-ea"/>
                <a:cs typeface="+mj-cs"/>
                <a:sym typeface="Helvetica"/>
              </a:defRPr>
            </a:pPr>
            <a:r>
              <a:t>形态学一般指生物学中研究动物和植物结构的一个分支</a:t>
            </a:r>
            <a:endParaRPr sz="1100"/>
          </a:p>
          <a:p>
            <a:pPr lvl="1" indent="457200" defTabSz="914400">
              <a:lnSpc>
                <a:spcPct val="80000"/>
              </a:lnSpc>
              <a:defRPr sz="2400">
                <a:latin typeface="Calibri"/>
                <a:ea typeface="Calibri"/>
                <a:cs typeface="Calibri"/>
                <a:sym typeface="Calibri"/>
              </a:defRPr>
            </a:pPr>
            <a:endParaRPr sz="1100"/>
          </a:p>
          <a:p>
            <a:pPr lvl="1" indent="457200" defTabSz="914400">
              <a:lnSpc>
                <a:spcPct val="80000"/>
              </a:lnSpc>
              <a:defRPr sz="2400">
                <a:latin typeface="Calibri"/>
                <a:ea typeface="Calibri"/>
                <a:cs typeface="Calibri"/>
                <a:sym typeface="Calibri"/>
              </a:defRPr>
            </a:pPr>
            <a:endParaRPr sz="1100"/>
          </a:p>
          <a:p>
            <a:pPr defTabSz="914400">
              <a:lnSpc>
                <a:spcPct val="80000"/>
              </a:lnSpc>
              <a:defRPr sz="2500">
                <a:latin typeface="Calibri"/>
                <a:ea typeface="Calibri"/>
                <a:cs typeface="Calibri"/>
                <a:sym typeface="Calibri"/>
              </a:defRPr>
            </a:pPr>
            <a:r>
              <a:rPr>
                <a:latin typeface="楷体"/>
                <a:ea typeface="楷体"/>
                <a:cs typeface="楷体"/>
                <a:sym typeface="楷体"/>
              </a:rPr>
              <a:t>数学形态学 </a:t>
            </a:r>
            <a:r>
              <a:t>Mathematical morphology</a:t>
            </a:r>
            <a:endParaRPr sz="1100"/>
          </a:p>
          <a:p>
            <a:pPr lvl="1" indent="457200" defTabSz="914400">
              <a:lnSpc>
                <a:spcPct val="80000"/>
              </a:lnSpc>
              <a:defRPr>
                <a:latin typeface="Calibri"/>
                <a:ea typeface="Calibri"/>
                <a:cs typeface="Calibri"/>
                <a:sym typeface="Calibri"/>
              </a:defRPr>
            </a:pPr>
            <a:r>
              <a:rPr>
                <a:latin typeface="楷体"/>
                <a:ea typeface="楷体"/>
                <a:cs typeface="楷体"/>
                <a:sym typeface="楷体"/>
              </a:rPr>
              <a:t>基础理论：</a:t>
            </a:r>
            <a:r>
              <a:rPr>
                <a:solidFill>
                  <a:srgbClr val="0000FF"/>
                </a:solidFill>
                <a:latin typeface="楷体"/>
                <a:ea typeface="楷体"/>
                <a:cs typeface="楷体"/>
                <a:sym typeface="楷体"/>
              </a:rPr>
              <a:t>集合论</a:t>
            </a:r>
            <a:endParaRPr sz="1100"/>
          </a:p>
          <a:p>
            <a:pPr lvl="1" indent="457200" defTabSz="914400">
              <a:lnSpc>
                <a:spcPct val="80000"/>
              </a:lnSpc>
              <a:defRPr>
                <a:latin typeface="Calibri"/>
                <a:ea typeface="Calibri"/>
                <a:cs typeface="Calibri"/>
                <a:sym typeface="Calibri"/>
              </a:defRPr>
            </a:pPr>
            <a:r>
              <a:rPr>
                <a:latin typeface="楷体"/>
                <a:ea typeface="楷体"/>
                <a:cs typeface="楷体"/>
                <a:sym typeface="楷体"/>
              </a:rPr>
              <a:t>一种简单的</a:t>
            </a:r>
            <a:r>
              <a:rPr>
                <a:solidFill>
                  <a:srgbClr val="0000FF"/>
                </a:solidFill>
                <a:latin typeface="楷体"/>
                <a:ea typeface="楷体"/>
                <a:cs typeface="楷体"/>
                <a:sym typeface="楷体"/>
              </a:rPr>
              <a:t>非线性</a:t>
            </a:r>
            <a:r>
              <a:rPr>
                <a:latin typeface="楷体"/>
                <a:ea typeface="楷体"/>
                <a:cs typeface="楷体"/>
                <a:sym typeface="楷体"/>
              </a:rPr>
              <a:t>代数算子</a:t>
            </a:r>
            <a:endParaRPr sz="1100"/>
          </a:p>
          <a:p>
            <a:pPr lvl="1" indent="457200" defTabSz="914400">
              <a:lnSpc>
                <a:spcPct val="80000"/>
              </a:lnSpc>
              <a:defRPr>
                <a:latin typeface="Calibri"/>
                <a:ea typeface="Calibri"/>
                <a:cs typeface="Calibri"/>
                <a:sym typeface="Calibri"/>
              </a:defRPr>
            </a:pPr>
            <a:r>
              <a:rPr>
                <a:latin typeface="楷体"/>
                <a:ea typeface="楷体"/>
                <a:cs typeface="楷体"/>
                <a:sym typeface="楷体"/>
              </a:rPr>
              <a:t>主要用于</a:t>
            </a:r>
            <a:r>
              <a:rPr>
                <a:solidFill>
                  <a:srgbClr val="0000FF"/>
                </a:solidFill>
                <a:latin typeface="楷体"/>
                <a:ea typeface="楷体"/>
                <a:cs typeface="楷体"/>
                <a:sym typeface="楷体"/>
              </a:rPr>
              <a:t>二值图像</a:t>
            </a:r>
            <a:r>
              <a:rPr>
                <a:latin typeface="楷体"/>
                <a:ea typeface="楷体"/>
                <a:cs typeface="楷体"/>
                <a:sym typeface="楷体"/>
              </a:rPr>
              <a:t>，可扩展到灰度图像</a:t>
            </a:r>
            <a:endParaRPr sz="1100"/>
          </a:p>
          <a:p>
            <a:pPr lvl="1" indent="457200" defTabSz="914400">
              <a:lnSpc>
                <a:spcPct val="80000"/>
              </a:lnSpc>
              <a:defRPr>
                <a:latin typeface="Calibri"/>
                <a:ea typeface="Calibri"/>
                <a:cs typeface="Calibri"/>
                <a:sym typeface="Calibri"/>
              </a:defRPr>
            </a:pPr>
            <a:r>
              <a:rPr>
                <a:latin typeface="楷体"/>
                <a:ea typeface="楷体"/>
                <a:cs typeface="楷体"/>
                <a:sym typeface="楷体"/>
              </a:rPr>
              <a:t>噪声过滤、形状简化、细化、分割、物体描述等</a:t>
            </a:r>
            <a:endParaRPr sz="2400">
              <a:solidFill>
                <a:srgbClr val="0000FF"/>
              </a:solidFill>
            </a:endParaRPr>
          </a:p>
        </p:txBody>
      </p:sp>
    </p:spTree>
    <p:extLst>
      <p:ext uri="{BB962C8B-B14F-4D97-AF65-F5344CB8AC3E}">
        <p14:creationId xmlns:p14="http://schemas.microsoft.com/office/powerpoint/2010/main" val="278027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a:spLocks noGrp="1" noRot="1" noChangeAspect="1"/>
          </p:cNvSpPr>
          <p:nvPr>
            <p:ph type="sldImg"/>
          </p:nvPr>
        </p:nvSpPr>
        <p:spPr>
          <a:prstGeom prst="rect">
            <a:avLst/>
          </a:prstGeom>
        </p:spPr>
        <p:txBody>
          <a:bodyPr/>
          <a:lstStyle/>
          <a:p>
            <a:endParaRPr/>
          </a:p>
        </p:txBody>
      </p:sp>
      <p:sp>
        <p:nvSpPr>
          <p:cNvPr id="565" name="Shape 565"/>
          <p:cNvSpPr>
            <a:spLocks noGrp="1"/>
          </p:cNvSpPr>
          <p:nvPr>
            <p:ph type="body" sz="quarter" idx="1"/>
          </p:nvPr>
        </p:nvSpPr>
        <p:spPr>
          <a:prstGeom prst="rect">
            <a:avLst/>
          </a:prstGeom>
        </p:spPr>
        <p:txBody>
          <a:bodyPr/>
          <a:lstStyle/>
          <a:p>
            <a:pPr defTabSz="914400">
              <a:lnSpc>
                <a:spcPct val="90000"/>
              </a:lnSpc>
              <a:defRPr sz="1200">
                <a:latin typeface="楷体"/>
                <a:ea typeface="楷体"/>
                <a:cs typeface="楷体"/>
                <a:sym typeface="楷体"/>
              </a:defRPr>
            </a:pPr>
            <a:r>
              <a:t>用数学形态学（也称图像代数）表示以形态为基础对图像进行分析的数学工具</a:t>
            </a:r>
          </a:p>
          <a:p>
            <a:pPr defTabSz="914400">
              <a:lnSpc>
                <a:spcPct val="90000"/>
              </a:lnSpc>
              <a:defRPr sz="1200">
                <a:latin typeface="楷体"/>
                <a:ea typeface="楷体"/>
                <a:cs typeface="楷体"/>
                <a:sym typeface="楷体"/>
              </a:defRPr>
            </a:pPr>
            <a:r>
              <a:t>基本思想是用具有一定形态的</a:t>
            </a:r>
            <a:r>
              <a:rPr>
                <a:solidFill>
                  <a:srgbClr val="0000FF"/>
                </a:solidFill>
              </a:rPr>
              <a:t>结构元素</a:t>
            </a:r>
            <a:r>
              <a:t>去度量和提取图像中的对应形状以达到对图像分析和识别的目的</a:t>
            </a:r>
          </a:p>
          <a:p>
            <a:pPr defTabSz="914400">
              <a:lnSpc>
                <a:spcPct val="90000"/>
              </a:lnSpc>
              <a:defRPr sz="1200">
                <a:latin typeface="楷体"/>
                <a:ea typeface="楷体"/>
                <a:cs typeface="楷体"/>
                <a:sym typeface="楷体"/>
              </a:defRPr>
            </a:pPr>
            <a:r>
              <a:t>形态学图像处理的数学基础和所用语言是集合论。</a:t>
            </a:r>
          </a:p>
          <a:p>
            <a:pPr defTabSz="914400">
              <a:defRPr sz="1200">
                <a:latin typeface="楷体"/>
                <a:ea typeface="楷体"/>
                <a:cs typeface="楷体"/>
                <a:sym typeface="楷体"/>
              </a:defRPr>
            </a:pPr>
            <a:r>
              <a:t>形态学图像处理的应用可以简化图像数据，保持它们基本的形状特性，并除去不相干的结构</a:t>
            </a:r>
          </a:p>
          <a:p>
            <a:pPr defTabSz="914400">
              <a:defRPr sz="1200">
                <a:latin typeface="楷体"/>
                <a:ea typeface="楷体"/>
                <a:cs typeface="楷体"/>
                <a:sym typeface="楷体"/>
              </a:defRPr>
            </a:pPr>
            <a:r>
              <a:t>形态学图像处理的基本运算有4个：</a:t>
            </a:r>
            <a:r>
              <a:rPr b="1">
                <a:solidFill>
                  <a:srgbClr val="FF0000"/>
                </a:solidFill>
              </a:rPr>
              <a:t>膨胀、腐蚀、开操作和闭操作</a:t>
            </a:r>
          </a:p>
          <a:p>
            <a:pPr defTabSz="914400">
              <a:defRPr sz="1200">
                <a:latin typeface="Calibri"/>
                <a:ea typeface="Calibri"/>
                <a:cs typeface="Calibri"/>
                <a:sym typeface="Calibri"/>
              </a:defRPr>
            </a:pPr>
            <a:endParaRPr b="1">
              <a:solidFill>
                <a:srgbClr val="FF0000"/>
              </a:solidFill>
            </a:endParaRPr>
          </a:p>
          <a:p>
            <a:pPr algn="ctr" defTabSz="914400">
              <a:defRPr sz="1000">
                <a:solidFill>
                  <a:srgbClr val="0000FF"/>
                </a:solidFill>
                <a:latin typeface="Calibri"/>
                <a:ea typeface="Calibri"/>
                <a:cs typeface="Calibri"/>
                <a:sym typeface="Calibri"/>
              </a:defRPr>
            </a:pPr>
            <a:r>
              <a:rPr>
                <a:latin typeface="楷体"/>
                <a:ea typeface="楷体"/>
                <a:cs typeface="楷体"/>
                <a:sym typeface="楷体"/>
              </a:rPr>
              <a:t>集合论中的经典</a:t>
            </a:r>
            <a:r>
              <a:t>JY</a:t>
            </a:r>
            <a:r>
              <a:rPr>
                <a:latin typeface="楷体"/>
                <a:ea typeface="楷体"/>
                <a:cs typeface="楷体"/>
                <a:sym typeface="楷体"/>
              </a:rPr>
              <a:t>：罗素悖论</a:t>
            </a:r>
          </a:p>
          <a:p>
            <a:pPr defTabSz="914400">
              <a:defRPr sz="1000">
                <a:latin typeface="Calibri"/>
                <a:ea typeface="Calibri"/>
                <a:cs typeface="Calibri"/>
                <a:sym typeface="Calibri"/>
              </a:defRPr>
            </a:pPr>
            <a:r>
              <a:rPr>
                <a:latin typeface="楷体"/>
                <a:ea typeface="楷体"/>
                <a:cs typeface="楷体"/>
                <a:sym typeface="楷体"/>
              </a:rPr>
              <a:t>罗素构造了一个所有不属于自身（即不包含自身作为元素）的集合</a:t>
            </a:r>
            <a:r>
              <a:t>R</a:t>
            </a:r>
            <a:r>
              <a:rPr>
                <a:latin typeface="楷体"/>
                <a:ea typeface="楷体"/>
                <a:cs typeface="楷体"/>
                <a:sym typeface="楷体"/>
              </a:rPr>
              <a:t>。现在问</a:t>
            </a:r>
            <a:r>
              <a:t>R</a:t>
            </a:r>
            <a:r>
              <a:rPr>
                <a:latin typeface="楷体"/>
                <a:ea typeface="楷体"/>
                <a:cs typeface="楷体"/>
                <a:sym typeface="楷体"/>
              </a:rPr>
              <a:t>是否属于</a:t>
            </a:r>
            <a:r>
              <a:t>R</a:t>
            </a:r>
            <a:r>
              <a:rPr>
                <a:latin typeface="楷体"/>
                <a:ea typeface="楷体"/>
                <a:cs typeface="楷体"/>
                <a:sym typeface="楷体"/>
              </a:rPr>
              <a:t>？如果</a:t>
            </a:r>
            <a:r>
              <a:t>R</a:t>
            </a:r>
            <a:r>
              <a:rPr>
                <a:latin typeface="楷体"/>
                <a:ea typeface="楷体"/>
                <a:cs typeface="楷体"/>
                <a:sym typeface="楷体"/>
              </a:rPr>
              <a:t>属于</a:t>
            </a:r>
            <a:r>
              <a:t>R</a:t>
            </a:r>
            <a:r>
              <a:rPr>
                <a:latin typeface="楷体"/>
                <a:ea typeface="楷体"/>
                <a:cs typeface="楷体"/>
                <a:sym typeface="楷体"/>
              </a:rPr>
              <a:t>，则</a:t>
            </a:r>
            <a:r>
              <a:t>R</a:t>
            </a:r>
            <a:r>
              <a:rPr>
                <a:latin typeface="楷体"/>
                <a:ea typeface="楷体"/>
                <a:cs typeface="楷体"/>
                <a:sym typeface="楷体"/>
              </a:rPr>
              <a:t>满足</a:t>
            </a:r>
            <a:r>
              <a:t>R</a:t>
            </a:r>
            <a:r>
              <a:rPr>
                <a:latin typeface="楷体"/>
                <a:ea typeface="楷体"/>
                <a:cs typeface="楷体"/>
                <a:sym typeface="楷体"/>
              </a:rPr>
              <a:t>的定义，因此</a:t>
            </a:r>
            <a:r>
              <a:t>R</a:t>
            </a:r>
            <a:r>
              <a:rPr>
                <a:latin typeface="楷体"/>
                <a:ea typeface="楷体"/>
                <a:cs typeface="楷体"/>
                <a:sym typeface="楷体"/>
              </a:rPr>
              <a:t>不应属于自身，即</a:t>
            </a:r>
            <a:r>
              <a:t>R</a:t>
            </a:r>
            <a:r>
              <a:rPr>
                <a:latin typeface="楷体"/>
                <a:ea typeface="楷体"/>
                <a:cs typeface="楷体"/>
                <a:sym typeface="楷体"/>
              </a:rPr>
              <a:t>不属于</a:t>
            </a:r>
            <a:r>
              <a:t>R</a:t>
            </a:r>
            <a:r>
              <a:rPr>
                <a:latin typeface="楷体"/>
                <a:ea typeface="楷体"/>
                <a:cs typeface="楷体"/>
                <a:sym typeface="楷体"/>
              </a:rPr>
              <a:t>；另一方面，如果</a:t>
            </a:r>
            <a:r>
              <a:t>R</a:t>
            </a:r>
            <a:r>
              <a:rPr>
                <a:latin typeface="楷体"/>
                <a:ea typeface="楷体"/>
                <a:cs typeface="楷体"/>
                <a:sym typeface="楷体"/>
              </a:rPr>
              <a:t>不属于</a:t>
            </a:r>
            <a:r>
              <a:t>R</a:t>
            </a:r>
            <a:r>
              <a:rPr>
                <a:latin typeface="楷体"/>
                <a:ea typeface="楷体"/>
                <a:cs typeface="楷体"/>
                <a:sym typeface="楷体"/>
              </a:rPr>
              <a:t>，则</a:t>
            </a:r>
            <a:r>
              <a:t>R</a:t>
            </a:r>
            <a:r>
              <a:rPr>
                <a:latin typeface="楷体"/>
                <a:ea typeface="楷体"/>
                <a:cs typeface="楷体"/>
                <a:sym typeface="楷体"/>
              </a:rPr>
              <a:t>不满足</a:t>
            </a:r>
            <a:r>
              <a:t>R</a:t>
            </a:r>
            <a:r>
              <a:rPr>
                <a:latin typeface="楷体"/>
                <a:ea typeface="楷体"/>
                <a:cs typeface="楷体"/>
                <a:sym typeface="楷体"/>
              </a:rPr>
              <a:t>的定义，因此</a:t>
            </a:r>
            <a:r>
              <a:t>R</a:t>
            </a:r>
            <a:r>
              <a:rPr>
                <a:latin typeface="楷体"/>
                <a:ea typeface="楷体"/>
                <a:cs typeface="楷体"/>
                <a:sym typeface="楷体"/>
              </a:rPr>
              <a:t>应属于自身，即</a:t>
            </a:r>
            <a:r>
              <a:t>R</a:t>
            </a:r>
            <a:r>
              <a:rPr>
                <a:latin typeface="楷体"/>
                <a:ea typeface="楷体"/>
                <a:cs typeface="楷体"/>
                <a:sym typeface="楷体"/>
              </a:rPr>
              <a:t>属于</a:t>
            </a:r>
            <a:r>
              <a:t>R</a:t>
            </a:r>
            <a:r>
              <a:rPr>
                <a:latin typeface="楷体"/>
                <a:ea typeface="楷体"/>
                <a:cs typeface="楷体"/>
                <a:sym typeface="楷体"/>
              </a:rPr>
              <a:t>。这样，不论何种情况都存在着矛盾。</a:t>
            </a:r>
          </a:p>
        </p:txBody>
      </p:sp>
    </p:spTree>
    <p:extLst>
      <p:ext uri="{BB962C8B-B14F-4D97-AF65-F5344CB8AC3E}">
        <p14:creationId xmlns:p14="http://schemas.microsoft.com/office/powerpoint/2010/main" val="396880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a:spLocks noGrp="1" noRot="1" noChangeAspect="1"/>
          </p:cNvSpPr>
          <p:nvPr>
            <p:ph type="sldImg"/>
          </p:nvPr>
        </p:nvSpPr>
        <p:spPr>
          <a:prstGeom prst="rect">
            <a:avLst/>
          </a:prstGeom>
        </p:spPr>
        <p:txBody>
          <a:bodyPr/>
          <a:lstStyle/>
          <a:p>
            <a:endParaRPr/>
          </a:p>
        </p:txBody>
      </p:sp>
      <p:sp>
        <p:nvSpPr>
          <p:cNvPr id="573" name="Shape 573"/>
          <p:cNvSpPr>
            <a:spLocks noGrp="1"/>
          </p:cNvSpPr>
          <p:nvPr>
            <p:ph type="body" sz="quarter" idx="1"/>
          </p:nvPr>
        </p:nvSpPr>
        <p:spPr>
          <a:prstGeom prst="rect">
            <a:avLst/>
          </a:prstGeom>
        </p:spPr>
        <p:txBody>
          <a:bodyPr/>
          <a:lstStyle/>
          <a:p>
            <a:pPr defTabSz="914400">
              <a:defRPr sz="1200">
                <a:solidFill>
                  <a:srgbClr val="0000FF"/>
                </a:solidFill>
                <a:latin typeface="Times New Roman"/>
                <a:ea typeface="Times New Roman"/>
                <a:cs typeface="Times New Roman"/>
                <a:sym typeface="Times New Roman"/>
              </a:defRPr>
            </a:pPr>
            <a:r>
              <a:t>A</a:t>
            </a:r>
            <a:r>
              <a:rPr>
                <a:solidFill>
                  <a:srgbClr val="000000"/>
                </a:solidFill>
              </a:rPr>
              <a:t> </a:t>
            </a:r>
            <a:r>
              <a:rPr>
                <a:solidFill>
                  <a:srgbClr val="000000"/>
                </a:solidFill>
                <a:latin typeface="+mj-lt"/>
                <a:ea typeface="+mj-ea"/>
                <a:cs typeface="+mj-cs"/>
                <a:sym typeface="Helvetica"/>
              </a:rPr>
              <a:t>为</a:t>
            </a:r>
            <a:r>
              <a:rPr b="1">
                <a:solidFill>
                  <a:srgbClr val="000000"/>
                </a:solidFill>
              </a:rPr>
              <a:t>Z</a:t>
            </a:r>
            <a:r>
              <a:rPr b="1" baseline="30000">
                <a:solidFill>
                  <a:srgbClr val="000000"/>
                </a:solidFill>
              </a:rPr>
              <a:t>2</a:t>
            </a:r>
            <a:r>
              <a:rPr>
                <a:solidFill>
                  <a:srgbClr val="000000"/>
                </a:solidFill>
                <a:latin typeface="+mj-lt"/>
                <a:ea typeface="+mj-ea"/>
                <a:cs typeface="+mj-cs"/>
                <a:sym typeface="Helvetica"/>
              </a:rPr>
              <a:t>中的一个集合，</a:t>
            </a:r>
            <a:r>
              <a:rPr b="1">
                <a:solidFill>
                  <a:srgbClr val="000000"/>
                </a:solidFill>
              </a:rPr>
              <a:t>Z</a:t>
            </a:r>
            <a:r>
              <a:rPr>
                <a:solidFill>
                  <a:srgbClr val="000000"/>
                </a:solidFill>
                <a:latin typeface="+mj-lt"/>
                <a:ea typeface="+mj-ea"/>
                <a:cs typeface="+mj-cs"/>
                <a:sym typeface="Helvetica"/>
              </a:rPr>
              <a:t>：整数集</a:t>
            </a:r>
            <a:r>
              <a:rPr>
                <a:solidFill>
                  <a:srgbClr val="000000"/>
                </a:solidFill>
              </a:rPr>
              <a:t> </a:t>
            </a:r>
          </a:p>
          <a:p>
            <a:pPr defTabSz="914400">
              <a:defRPr sz="1200">
                <a:latin typeface="Times New Roman"/>
                <a:ea typeface="Times New Roman"/>
                <a:cs typeface="Times New Roman"/>
                <a:sym typeface="Times New Roman"/>
              </a:defRPr>
            </a:pPr>
            <a:r>
              <a:t>a = (a</a:t>
            </a:r>
            <a:r>
              <a:rPr baseline="-25000"/>
              <a:t>1</a:t>
            </a:r>
            <a:r>
              <a:t>, a</a:t>
            </a:r>
            <a:r>
              <a:rPr baseline="-25000"/>
              <a:t>2</a:t>
            </a:r>
            <a:r>
              <a:t>) </a:t>
            </a:r>
            <a:r>
              <a:rPr>
                <a:latin typeface="+mj-lt"/>
                <a:ea typeface="+mj-ea"/>
                <a:cs typeface="+mj-cs"/>
                <a:sym typeface="Helvetica"/>
              </a:rPr>
              <a:t>为</a:t>
            </a:r>
            <a:r>
              <a:t>A</a:t>
            </a:r>
            <a:r>
              <a:rPr>
                <a:latin typeface="+mj-lt"/>
                <a:ea typeface="+mj-ea"/>
                <a:cs typeface="+mj-cs"/>
                <a:sym typeface="Helvetica"/>
              </a:rPr>
              <a:t>中的一个元素</a:t>
            </a:r>
          </a:p>
          <a:p>
            <a:pPr defTabSz="914400">
              <a:defRPr sz="1200">
                <a:latin typeface="Times New Roman"/>
                <a:ea typeface="Times New Roman"/>
                <a:cs typeface="Times New Roman"/>
                <a:sym typeface="Times New Roman"/>
              </a:defRPr>
            </a:pPr>
            <a:r>
              <a:t>a </a:t>
            </a:r>
            <a:r>
              <a:rPr>
                <a:latin typeface="+mj-lt"/>
                <a:ea typeface="+mj-ea"/>
                <a:cs typeface="+mj-cs"/>
                <a:sym typeface="Helvetica"/>
              </a:rPr>
              <a:t>不是</a:t>
            </a:r>
            <a:r>
              <a:t> A</a:t>
            </a:r>
            <a:r>
              <a:rPr>
                <a:latin typeface="+mj-lt"/>
                <a:ea typeface="+mj-ea"/>
                <a:cs typeface="+mj-cs"/>
                <a:sym typeface="Helvetica"/>
              </a:rPr>
              <a:t>的元素</a:t>
            </a:r>
          </a:p>
          <a:p>
            <a:pPr defTabSz="914400">
              <a:defRPr sz="1200">
                <a:latin typeface="Times New Roman"/>
                <a:ea typeface="Times New Roman"/>
                <a:cs typeface="Times New Roman"/>
                <a:sym typeface="Times New Roman"/>
              </a:defRPr>
            </a:pPr>
            <a:r>
              <a:rPr>
                <a:latin typeface="+mj-lt"/>
                <a:ea typeface="+mj-ea"/>
                <a:cs typeface="+mj-cs"/>
                <a:sym typeface="Helvetica"/>
              </a:rPr>
              <a:t>空集合</a:t>
            </a:r>
            <a:r>
              <a:t>: </a:t>
            </a:r>
            <a:r>
              <a:rPr>
                <a:latin typeface="Symbol"/>
                <a:ea typeface="Symbol"/>
                <a:cs typeface="Symbol"/>
                <a:sym typeface="Symbol"/>
              </a:rPr>
              <a:t>Æ</a:t>
            </a:r>
          </a:p>
          <a:p>
            <a:pPr defTabSz="914400">
              <a:defRPr sz="1200">
                <a:latin typeface="Calibri"/>
                <a:ea typeface="Calibri"/>
                <a:cs typeface="Calibri"/>
                <a:sym typeface="Calibri"/>
              </a:defRPr>
            </a:pPr>
            <a:r>
              <a:t>A</a:t>
            </a:r>
            <a:r>
              <a:rPr>
                <a:latin typeface="楷体"/>
                <a:ea typeface="楷体"/>
                <a:cs typeface="楷体"/>
                <a:sym typeface="楷体"/>
              </a:rPr>
              <a:t>是</a:t>
            </a:r>
            <a:r>
              <a:t>B</a:t>
            </a:r>
            <a:r>
              <a:rPr>
                <a:latin typeface="楷体"/>
                <a:ea typeface="楷体"/>
                <a:cs typeface="楷体"/>
                <a:sym typeface="楷体"/>
              </a:rPr>
              <a:t>的子集</a:t>
            </a:r>
            <a:r>
              <a:t>:</a:t>
            </a:r>
          </a:p>
          <a:p>
            <a:pPr defTabSz="914400">
              <a:defRPr sz="1200">
                <a:latin typeface="Calibri"/>
                <a:ea typeface="Calibri"/>
                <a:cs typeface="Calibri"/>
                <a:sym typeface="Calibri"/>
              </a:defRPr>
            </a:pPr>
            <a:r>
              <a:rPr>
                <a:latin typeface="楷体"/>
                <a:ea typeface="楷体"/>
                <a:cs typeface="楷体"/>
                <a:sym typeface="楷体"/>
              </a:rPr>
              <a:t>集合的并运算</a:t>
            </a:r>
          </a:p>
          <a:p>
            <a:pPr defTabSz="914400">
              <a:defRPr sz="1200">
                <a:latin typeface="Calibri"/>
                <a:ea typeface="Calibri"/>
                <a:cs typeface="Calibri"/>
                <a:sym typeface="Calibri"/>
              </a:defRPr>
            </a:pPr>
            <a:r>
              <a:rPr>
                <a:latin typeface="楷体"/>
                <a:ea typeface="楷体"/>
                <a:cs typeface="楷体"/>
                <a:sym typeface="楷体"/>
              </a:rPr>
              <a:t>集合的交运算</a:t>
            </a:r>
          </a:p>
          <a:p>
            <a:pPr defTabSz="914400">
              <a:defRPr sz="1200">
                <a:latin typeface="Calibri"/>
                <a:ea typeface="Calibri"/>
                <a:cs typeface="Calibri"/>
                <a:sym typeface="Calibri"/>
              </a:defRPr>
            </a:pPr>
            <a:r>
              <a:rPr>
                <a:latin typeface="楷体"/>
                <a:ea typeface="楷体"/>
                <a:cs typeface="楷体"/>
                <a:sym typeface="楷体"/>
              </a:rPr>
              <a:t>不相交</a:t>
            </a:r>
          </a:p>
        </p:txBody>
      </p:sp>
    </p:spTree>
    <p:extLst>
      <p:ext uri="{BB962C8B-B14F-4D97-AF65-F5344CB8AC3E}">
        <p14:creationId xmlns:p14="http://schemas.microsoft.com/office/powerpoint/2010/main" val="3876346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noRot="1" noChangeAspect="1"/>
          </p:cNvSpPr>
          <p:nvPr>
            <p:ph type="sldImg"/>
          </p:nvPr>
        </p:nvSpPr>
        <p:spPr>
          <a:prstGeom prst="rect">
            <a:avLst/>
          </a:prstGeom>
        </p:spPr>
        <p:txBody>
          <a:bodyPr/>
          <a:lstStyle/>
          <a:p>
            <a:endParaRPr/>
          </a:p>
        </p:txBody>
      </p:sp>
      <p:sp>
        <p:nvSpPr>
          <p:cNvPr id="603" name="Shape 603"/>
          <p:cNvSpPr>
            <a:spLocks noGrp="1"/>
          </p:cNvSpPr>
          <p:nvPr>
            <p:ph type="body" sz="quarter" idx="1"/>
          </p:nvPr>
        </p:nvSpPr>
        <p:spPr>
          <a:prstGeom prst="rect">
            <a:avLst/>
          </a:prstGeom>
        </p:spPr>
        <p:txBody>
          <a:bodyPr/>
          <a:lstStyle/>
          <a:p>
            <a:pPr defTabSz="914400">
              <a:defRPr sz="1200">
                <a:latin typeface="楷体"/>
                <a:ea typeface="楷体"/>
                <a:cs typeface="楷体"/>
                <a:sym typeface="楷体"/>
              </a:defRPr>
            </a:pPr>
            <a:r>
              <a:t>形态学中的特定集合操作</a:t>
            </a:r>
          </a:p>
          <a:p>
            <a:pPr defTabSz="914400">
              <a:defRPr sz="1200">
                <a:latin typeface="楷体"/>
                <a:ea typeface="楷体"/>
                <a:cs typeface="楷体"/>
                <a:sym typeface="楷体"/>
              </a:defRPr>
            </a:pPr>
            <a:endParaRPr/>
          </a:p>
          <a:p>
            <a:pPr defTabSz="914400">
              <a:defRPr sz="1200" b="1">
                <a:solidFill>
                  <a:srgbClr val="0000FF"/>
                </a:solidFill>
                <a:effectLst>
                  <a:outerShdw blurRad="38100" dist="38100" dir="2700000" rotWithShape="0">
                    <a:srgbClr val="C0C0C0"/>
                  </a:outerShdw>
                </a:effectLst>
                <a:latin typeface="楷体"/>
                <a:ea typeface="楷体"/>
                <a:cs typeface="楷体"/>
                <a:sym typeface="楷体"/>
              </a:defRPr>
            </a:pPr>
            <a:r>
              <a:t>平移集         对称集</a:t>
            </a:r>
          </a:p>
        </p:txBody>
      </p:sp>
    </p:spTree>
    <p:extLst>
      <p:ext uri="{BB962C8B-B14F-4D97-AF65-F5344CB8AC3E}">
        <p14:creationId xmlns:p14="http://schemas.microsoft.com/office/powerpoint/2010/main" val="26975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p>
            <a:pPr defTabSz="914400">
              <a:defRPr sz="1200">
                <a:solidFill>
                  <a:srgbClr val="0000FF"/>
                </a:solidFill>
                <a:latin typeface="Calibri"/>
                <a:ea typeface="Calibri"/>
                <a:cs typeface="Calibri"/>
                <a:sym typeface="Calibri"/>
              </a:defRPr>
            </a:pPr>
            <a:r>
              <a:t>A: </a:t>
            </a:r>
            <a:r>
              <a:rPr>
                <a:latin typeface="楷体"/>
                <a:ea typeface="楷体"/>
                <a:cs typeface="楷体"/>
                <a:sym typeface="楷体"/>
              </a:rPr>
              <a:t>二值图像</a:t>
            </a:r>
          </a:p>
          <a:p>
            <a:pPr defTabSz="914400">
              <a:defRPr sz="1200">
                <a:solidFill>
                  <a:srgbClr val="0000FF"/>
                </a:solidFill>
                <a:latin typeface="Calibri"/>
                <a:ea typeface="Calibri"/>
                <a:cs typeface="Calibri"/>
                <a:sym typeface="Calibri"/>
              </a:defRPr>
            </a:pPr>
            <a:r>
              <a:t>B: </a:t>
            </a:r>
            <a:r>
              <a:rPr>
                <a:latin typeface="楷体"/>
                <a:ea typeface="楷体"/>
                <a:cs typeface="楷体"/>
                <a:sym typeface="楷体"/>
              </a:rPr>
              <a:t>二值模板，称为结构元（</a:t>
            </a:r>
            <a:r>
              <a:t>structure element</a:t>
            </a:r>
            <a:r>
              <a:rPr>
                <a:latin typeface="楷体"/>
                <a:ea typeface="楷体"/>
                <a:cs typeface="楷体"/>
                <a:sym typeface="楷体"/>
              </a:rPr>
              <a:t>）</a:t>
            </a:r>
            <a:endParaRPr sz="800"/>
          </a:p>
          <a:p>
            <a:pPr defTabSz="914400">
              <a:defRPr sz="1200">
                <a:latin typeface="Calibri"/>
                <a:ea typeface="Calibri"/>
                <a:cs typeface="Calibri"/>
                <a:sym typeface="Calibri"/>
              </a:defRPr>
            </a:pPr>
            <a:r>
              <a:rPr>
                <a:latin typeface="+mj-lt"/>
                <a:ea typeface="+mj-ea"/>
                <a:cs typeface="+mj-cs"/>
                <a:sym typeface="Helvetica"/>
              </a:rPr>
              <a:t>上式表示</a:t>
            </a:r>
            <a:r>
              <a:t>B</a:t>
            </a:r>
            <a:r>
              <a:rPr>
                <a:latin typeface="+mj-lt"/>
                <a:ea typeface="+mj-ea"/>
                <a:cs typeface="+mj-cs"/>
                <a:sym typeface="Helvetica"/>
              </a:rPr>
              <a:t>进行平移与</a:t>
            </a:r>
            <a:r>
              <a:t>A</a:t>
            </a:r>
            <a:r>
              <a:rPr>
                <a:latin typeface="+mj-lt"/>
                <a:ea typeface="+mj-ea"/>
                <a:cs typeface="+mj-cs"/>
                <a:sym typeface="Helvetica"/>
              </a:rPr>
              <a:t>的交集不为空</a:t>
            </a:r>
          </a:p>
          <a:p>
            <a:pPr defTabSz="914400">
              <a:defRPr sz="1200">
                <a:latin typeface="Calibri"/>
                <a:ea typeface="Calibri"/>
                <a:cs typeface="Calibri"/>
                <a:sym typeface="Calibri"/>
              </a:defRPr>
            </a:pPr>
            <a:endParaRPr>
              <a:latin typeface="+mj-lt"/>
              <a:ea typeface="+mj-ea"/>
              <a:cs typeface="+mj-cs"/>
              <a:sym typeface="Helvetica"/>
            </a:endParaRPr>
          </a:p>
          <a:p>
            <a:pPr defTabSz="914400">
              <a:defRPr sz="1200">
                <a:latin typeface="楷体"/>
                <a:ea typeface="楷体"/>
                <a:cs typeface="楷体"/>
                <a:sym typeface="楷体"/>
              </a:defRPr>
            </a:pPr>
            <a:r>
              <a:t>膨胀是将与物体</a:t>
            </a:r>
            <a:r>
              <a:rPr b="1">
                <a:solidFill>
                  <a:srgbClr val="0000FF"/>
                </a:solidFill>
              </a:rPr>
              <a:t>“接触”</a:t>
            </a:r>
            <a:r>
              <a:t>的所有背景点合并到该物体中，使边界向外部扩张的过程。可以用来填补物体中的空洞。 </a:t>
            </a:r>
          </a:p>
          <a:p>
            <a:pPr defTabSz="914400">
              <a:defRPr sz="1200">
                <a:latin typeface="楷体"/>
                <a:ea typeface="楷体"/>
                <a:cs typeface="楷体"/>
                <a:sym typeface="楷体"/>
              </a:defRPr>
            </a:pPr>
            <a:r>
              <a:t>（其中</a:t>
            </a:r>
            <a:r>
              <a:rPr b="1">
                <a:solidFill>
                  <a:srgbClr val="0000FF"/>
                </a:solidFill>
              </a:rPr>
              <a:t>“接触”</a:t>
            </a:r>
            <a:r>
              <a:t>的含义由结构元描述）</a:t>
            </a:r>
          </a:p>
        </p:txBody>
      </p:sp>
    </p:spTree>
    <p:extLst>
      <p:ext uri="{BB962C8B-B14F-4D97-AF65-F5344CB8AC3E}">
        <p14:creationId xmlns:p14="http://schemas.microsoft.com/office/powerpoint/2010/main" val="3670909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pPr marL="342900" indent="-342900" defTabSz="914400">
              <a:lnSpc>
                <a:spcPct val="90000"/>
              </a:lnSpc>
              <a:spcBef>
                <a:spcPts val="200"/>
              </a:spcBef>
              <a:defRPr sz="1200">
                <a:solidFill>
                  <a:srgbClr val="5F5F5F"/>
                </a:solidFill>
                <a:latin typeface="Calibri"/>
                <a:ea typeface="Calibri"/>
                <a:cs typeface="Calibri"/>
                <a:sym typeface="Calibri"/>
              </a:defRPr>
            </a:pPr>
            <a:r>
              <a:rPr>
                <a:latin typeface="楷体"/>
                <a:ea typeface="楷体"/>
                <a:cs typeface="楷体"/>
                <a:sym typeface="楷体"/>
              </a:rPr>
              <a:t>对于上图</a:t>
            </a:r>
            <a:r>
              <a:t>(a)</a:t>
            </a:r>
            <a:r>
              <a:rPr>
                <a:latin typeface="楷体"/>
                <a:ea typeface="楷体"/>
                <a:cs typeface="楷体"/>
                <a:sym typeface="楷体"/>
              </a:rPr>
              <a:t>的图像以左上角位置为（</a:t>
            </a:r>
            <a:r>
              <a:t>0</a:t>
            </a:r>
            <a:r>
              <a:rPr>
                <a:latin typeface="楷体"/>
                <a:ea typeface="楷体"/>
                <a:cs typeface="楷体"/>
                <a:sym typeface="楷体"/>
              </a:rPr>
              <a:t>，</a:t>
            </a:r>
            <a:r>
              <a:t>0</a:t>
            </a:r>
            <a:r>
              <a:rPr>
                <a:latin typeface="楷体"/>
                <a:ea typeface="楷体"/>
                <a:cs typeface="楷体"/>
                <a:sym typeface="楷体"/>
              </a:rPr>
              <a:t>），结构元素以</a:t>
            </a:r>
            <a:r>
              <a:t>“</a:t>
            </a:r>
            <a:r>
              <a:rPr>
                <a:latin typeface="楷体"/>
                <a:ea typeface="楷体"/>
                <a:cs typeface="楷体"/>
                <a:sym typeface="楷体"/>
              </a:rPr>
              <a:t>＋</a:t>
            </a:r>
            <a:r>
              <a:t>”</a:t>
            </a:r>
            <a:r>
              <a:rPr>
                <a:latin typeface="楷体"/>
                <a:ea typeface="楷体"/>
                <a:cs typeface="楷体"/>
                <a:sym typeface="楷体"/>
              </a:rPr>
              <a:t>位置为参考点（</a:t>
            </a:r>
            <a:r>
              <a:t>0</a:t>
            </a:r>
            <a:r>
              <a:rPr>
                <a:latin typeface="楷体"/>
                <a:ea typeface="楷体"/>
                <a:cs typeface="楷体"/>
                <a:sym typeface="楷体"/>
              </a:rPr>
              <a:t>，</a:t>
            </a:r>
            <a:r>
              <a:t>0</a:t>
            </a:r>
            <a:r>
              <a:rPr>
                <a:latin typeface="楷体"/>
                <a:ea typeface="楷体"/>
                <a:cs typeface="楷体"/>
                <a:sym typeface="楷体"/>
              </a:rPr>
              <a:t>）。则</a:t>
            </a:r>
            <a:r>
              <a:t>A</a:t>
            </a:r>
            <a:r>
              <a:rPr>
                <a:latin typeface="楷体"/>
                <a:ea typeface="楷体"/>
                <a:cs typeface="楷体"/>
                <a:sym typeface="楷体"/>
              </a:rPr>
              <a:t>和</a:t>
            </a:r>
            <a:r>
              <a:t>B</a:t>
            </a:r>
            <a:r>
              <a:rPr>
                <a:latin typeface="楷体"/>
                <a:ea typeface="楷体"/>
                <a:cs typeface="楷体"/>
                <a:sym typeface="楷体"/>
              </a:rPr>
              <a:t>分别表示为：</a:t>
            </a:r>
          </a:p>
          <a:p>
            <a:pPr marL="342900" indent="-342900" defTabSz="914400">
              <a:lnSpc>
                <a:spcPct val="90000"/>
              </a:lnSpc>
              <a:spcBef>
                <a:spcPts val="200"/>
              </a:spcBef>
              <a:defRPr sz="1200">
                <a:solidFill>
                  <a:srgbClr val="5F5F5F"/>
                </a:solidFill>
                <a:latin typeface="Calibri"/>
                <a:ea typeface="Calibri"/>
                <a:cs typeface="Calibri"/>
                <a:sym typeface="Calibri"/>
              </a:defRPr>
            </a:pPr>
            <a:endParaRPr>
              <a:latin typeface="楷体"/>
              <a:ea typeface="楷体"/>
              <a:cs typeface="楷体"/>
              <a:sym typeface="楷体"/>
            </a:endParaRPr>
          </a:p>
          <a:p>
            <a:pPr marL="342900" indent="-342900" defTabSz="914400">
              <a:lnSpc>
                <a:spcPct val="90000"/>
              </a:lnSpc>
              <a:spcBef>
                <a:spcPts val="200"/>
              </a:spcBef>
              <a:defRPr sz="1200">
                <a:solidFill>
                  <a:srgbClr val="5F5F5F"/>
                </a:solidFill>
                <a:latin typeface="Calibri"/>
                <a:ea typeface="Calibri"/>
                <a:cs typeface="Calibri"/>
                <a:sym typeface="Calibri"/>
              </a:defRPr>
            </a:pPr>
            <a:r>
              <a:t>A={(2,2),(2,3),(2,4),(3,3),(4,3),(5,3)}</a:t>
            </a:r>
          </a:p>
          <a:p>
            <a:pPr marL="342900" indent="-342900" defTabSz="914400">
              <a:lnSpc>
                <a:spcPct val="90000"/>
              </a:lnSpc>
              <a:spcBef>
                <a:spcPts val="200"/>
              </a:spcBef>
              <a:defRPr sz="1200">
                <a:solidFill>
                  <a:srgbClr val="5F5F5F"/>
                </a:solidFill>
                <a:latin typeface="Calibri"/>
                <a:ea typeface="Calibri"/>
                <a:cs typeface="Calibri"/>
                <a:sym typeface="Calibri"/>
              </a:defRPr>
            </a:pPr>
            <a:r>
              <a:t>B={(0,0),(-1,0),(1,0),(0,-1),(0,1)}</a:t>
            </a:r>
          </a:p>
          <a:p>
            <a:pPr marL="342900" indent="-342900" defTabSz="914400">
              <a:lnSpc>
                <a:spcPct val="90000"/>
              </a:lnSpc>
              <a:spcBef>
                <a:spcPts val="200"/>
              </a:spcBef>
              <a:defRPr sz="1200">
                <a:solidFill>
                  <a:srgbClr val="5F5F5F"/>
                </a:solidFill>
                <a:latin typeface="Calibri"/>
                <a:ea typeface="Calibri"/>
                <a:cs typeface="Calibri"/>
                <a:sym typeface="Calibri"/>
              </a:defRPr>
            </a:pPr>
            <a:endParaRPr/>
          </a:p>
          <a:p>
            <a:pPr marL="342900" indent="-342900" defTabSz="914400">
              <a:lnSpc>
                <a:spcPct val="90000"/>
              </a:lnSpc>
              <a:spcBef>
                <a:spcPts val="200"/>
              </a:spcBef>
              <a:defRPr sz="1200">
                <a:solidFill>
                  <a:srgbClr val="5F5F5F"/>
                </a:solidFill>
                <a:latin typeface="Calibri"/>
                <a:ea typeface="Calibri"/>
                <a:cs typeface="Calibri"/>
                <a:sym typeface="Calibri"/>
              </a:defRPr>
            </a:pPr>
            <a:r>
              <a:rPr>
                <a:latin typeface="楷体"/>
                <a:ea typeface="楷体"/>
                <a:cs typeface="楷体"/>
                <a:sym typeface="楷体"/>
              </a:rPr>
              <a:t>进行膨胀得到：</a:t>
            </a:r>
          </a:p>
          <a:p>
            <a:pPr marL="342900" indent="-342900" defTabSz="914400">
              <a:spcBef>
                <a:spcPts val="700"/>
              </a:spcBef>
              <a:defRPr sz="1200">
                <a:latin typeface="Calibri"/>
                <a:ea typeface="Calibri"/>
                <a:cs typeface="Calibri"/>
                <a:sym typeface="Calibri"/>
              </a:defRPr>
            </a:pPr>
            <a:r>
              <a:t>A</a:t>
            </a:r>
            <a:r>
              <a:rPr>
                <a:latin typeface="Symbol"/>
                <a:ea typeface="Symbol"/>
                <a:cs typeface="Symbol"/>
                <a:sym typeface="Symbol"/>
              </a:rPr>
              <a:t>Å</a:t>
            </a:r>
            <a:r>
              <a:t>B</a:t>
            </a:r>
            <a:r>
              <a:rPr>
                <a:solidFill>
                  <a:srgbClr val="5F5F5F"/>
                </a:solidFill>
              </a:rPr>
              <a:t>={(2,2),(2,3),(2,4),(3,3),(4,3),(5,3)(1,2),(1,3),(1,4),(2,3),(3,3),(4,3),             (3,2),(3,3),(3,4),(4,3),(5,3),(6,3), (2,1),(2,2),(2,3),(3,2),(4,2),(5,2),            (2,3),(2,4),(2,5),(3,4),(4,4),(5,4)}</a:t>
            </a:r>
          </a:p>
          <a:p>
            <a:pPr marL="342900" indent="-342900" defTabSz="914400">
              <a:lnSpc>
                <a:spcPct val="90000"/>
              </a:lnSpc>
              <a:spcBef>
                <a:spcPts val="200"/>
              </a:spcBef>
              <a:buSzPct val="100000"/>
              <a:buChar char="•"/>
              <a:defRPr sz="1200">
                <a:solidFill>
                  <a:srgbClr val="5F5F5F"/>
                </a:solidFill>
                <a:latin typeface="Calibri"/>
                <a:ea typeface="Calibri"/>
                <a:cs typeface="Calibri"/>
                <a:sym typeface="Calibri"/>
              </a:defRPr>
            </a:pPr>
            <a:endParaRPr>
              <a:solidFill>
                <a:srgbClr val="5F5F5F"/>
              </a:solidFill>
            </a:endParaRPr>
          </a:p>
        </p:txBody>
      </p:sp>
    </p:spTree>
    <p:extLst>
      <p:ext uri="{BB962C8B-B14F-4D97-AF65-F5344CB8AC3E}">
        <p14:creationId xmlns:p14="http://schemas.microsoft.com/office/powerpoint/2010/main" val="4273605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lvl1pPr defTabSz="914400">
              <a:defRPr sz="1200">
                <a:latin typeface="楷体"/>
                <a:ea typeface="楷体"/>
                <a:cs typeface="楷体"/>
                <a:sym typeface="楷体"/>
              </a:defRPr>
            </a:lvl1pPr>
          </a:lstStyle>
          <a:p>
            <a:r>
              <a:t>腐蚀是一种消除边界点，使边界向内部收缩的过程。可以用来消除小且无意义的物体。 </a:t>
            </a:r>
          </a:p>
        </p:txBody>
      </p:sp>
    </p:spTree>
    <p:extLst>
      <p:ext uri="{BB962C8B-B14F-4D97-AF65-F5344CB8AC3E}">
        <p14:creationId xmlns:p14="http://schemas.microsoft.com/office/powerpoint/2010/main" val="428115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t>1.</a:t>
            </a:r>
            <a:r>
              <a:rPr>
                <a:latin typeface="楷体"/>
                <a:ea typeface="楷体"/>
                <a:cs typeface="楷体"/>
                <a:sym typeface="楷体"/>
              </a:rPr>
              <a:t>图像二值化操作；</a:t>
            </a:r>
          </a:p>
          <a:p>
            <a:pPr defTabSz="914400">
              <a:defRPr sz="1200">
                <a:latin typeface="Calibri"/>
                <a:ea typeface="Calibri"/>
                <a:cs typeface="Calibri"/>
                <a:sym typeface="Calibri"/>
              </a:defRPr>
            </a:pPr>
            <a:r>
              <a:t>2.</a:t>
            </a:r>
            <a:r>
              <a:rPr>
                <a:latin typeface="楷体"/>
                <a:ea typeface="楷体"/>
                <a:cs typeface="楷体"/>
                <a:sym typeface="楷体"/>
              </a:rPr>
              <a:t>图像腐蚀操作</a:t>
            </a:r>
          </a:p>
          <a:p>
            <a:pPr defTabSz="914400">
              <a:defRPr sz="1200">
                <a:latin typeface="Calibri"/>
                <a:ea typeface="Calibri"/>
                <a:cs typeface="Calibri"/>
                <a:sym typeface="Calibri"/>
              </a:defRPr>
            </a:pPr>
            <a:r>
              <a:t>3.</a:t>
            </a:r>
            <a:r>
              <a:rPr>
                <a:latin typeface="楷体"/>
                <a:ea typeface="楷体"/>
                <a:cs typeface="楷体"/>
                <a:sym typeface="楷体"/>
              </a:rPr>
              <a:t>图像膨胀操作</a:t>
            </a:r>
          </a:p>
          <a:p>
            <a:pPr defTabSz="914400">
              <a:defRPr sz="1200">
                <a:latin typeface="Calibri"/>
                <a:ea typeface="Calibri"/>
                <a:cs typeface="Calibri"/>
                <a:sym typeface="Calibri"/>
              </a:defRPr>
            </a:pPr>
            <a:r>
              <a:t>4.</a:t>
            </a:r>
            <a:r>
              <a:rPr>
                <a:latin typeface="楷体"/>
                <a:ea typeface="楷体"/>
                <a:cs typeface="楷体"/>
                <a:sym typeface="楷体"/>
              </a:rPr>
              <a:t>图像开操作</a:t>
            </a:r>
          </a:p>
          <a:p>
            <a:pPr defTabSz="914400">
              <a:defRPr sz="1200">
                <a:latin typeface="Calibri"/>
                <a:ea typeface="Calibri"/>
                <a:cs typeface="Calibri"/>
                <a:sym typeface="Calibri"/>
              </a:defRPr>
            </a:pPr>
            <a:r>
              <a:t>5.</a:t>
            </a:r>
            <a:r>
              <a:rPr>
                <a:latin typeface="楷体"/>
                <a:ea typeface="楷体"/>
                <a:cs typeface="楷体"/>
                <a:sym typeface="楷体"/>
              </a:rPr>
              <a:t>图像闭操作</a:t>
            </a:r>
          </a:p>
          <a:p>
            <a:pPr defTabSz="914400">
              <a:defRPr sz="1200">
                <a:latin typeface="Calibri"/>
                <a:ea typeface="Calibri"/>
                <a:cs typeface="Calibri"/>
                <a:sym typeface="Calibri"/>
              </a:defRPr>
            </a:pPr>
            <a:endParaRPr>
              <a:latin typeface="楷体"/>
              <a:ea typeface="楷体"/>
              <a:cs typeface="楷体"/>
              <a:sym typeface="楷体"/>
            </a:endParaRPr>
          </a:p>
        </p:txBody>
      </p:sp>
    </p:spTree>
    <p:extLst>
      <p:ext uri="{BB962C8B-B14F-4D97-AF65-F5344CB8AC3E}">
        <p14:creationId xmlns:p14="http://schemas.microsoft.com/office/powerpoint/2010/main" val="3151409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lvl1pPr defTabSz="914400">
              <a:defRPr sz="1200">
                <a:latin typeface="楷体"/>
                <a:ea typeface="楷体"/>
                <a:cs typeface="楷体"/>
                <a:sym typeface="楷体"/>
              </a:defRPr>
            </a:lvl1pPr>
          </a:lstStyle>
          <a:p>
            <a:r>
              <a:t>可见，不能容纳结构元素的部分被腐蚀掉了。</a:t>
            </a:r>
          </a:p>
        </p:txBody>
      </p:sp>
    </p:spTree>
    <p:extLst>
      <p:ext uri="{BB962C8B-B14F-4D97-AF65-F5344CB8AC3E}">
        <p14:creationId xmlns:p14="http://schemas.microsoft.com/office/powerpoint/2010/main" val="2598448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Shape 740"/>
          <p:cNvSpPr>
            <a:spLocks noGrp="1" noRot="1" noChangeAspect="1"/>
          </p:cNvSpPr>
          <p:nvPr>
            <p:ph type="sldImg"/>
          </p:nvPr>
        </p:nvSpPr>
        <p:spPr>
          <a:prstGeom prst="rect">
            <a:avLst/>
          </a:prstGeom>
        </p:spPr>
        <p:txBody>
          <a:bodyPr/>
          <a:lstStyle/>
          <a:p>
            <a:endParaRPr/>
          </a:p>
        </p:txBody>
      </p:sp>
      <p:sp>
        <p:nvSpPr>
          <p:cNvPr id="741" name="Shape 741"/>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楷体"/>
                <a:ea typeface="楷体"/>
                <a:cs typeface="楷体"/>
                <a:sym typeface="楷体"/>
              </a:rPr>
              <a:t>膨胀</a:t>
            </a:r>
          </a:p>
          <a:p>
            <a:pPr lvl="1" indent="457200" defTabSz="914400">
              <a:defRPr sz="1200">
                <a:latin typeface="Calibri"/>
                <a:ea typeface="Calibri"/>
                <a:cs typeface="Calibri"/>
                <a:sym typeface="Calibri"/>
              </a:defRPr>
            </a:pPr>
            <a:r>
              <a:rPr>
                <a:latin typeface="楷体"/>
                <a:ea typeface="楷体"/>
                <a:cs typeface="楷体"/>
                <a:sym typeface="楷体"/>
              </a:rPr>
              <a:t>由</a:t>
            </a:r>
            <a:r>
              <a:t>B</a:t>
            </a:r>
            <a:r>
              <a:rPr>
                <a:latin typeface="楷体"/>
                <a:ea typeface="楷体"/>
                <a:cs typeface="楷体"/>
                <a:sym typeface="楷体"/>
              </a:rPr>
              <a:t>对</a:t>
            </a:r>
            <a:r>
              <a:t>A</a:t>
            </a:r>
            <a:r>
              <a:rPr>
                <a:latin typeface="楷体"/>
                <a:ea typeface="楷体"/>
                <a:cs typeface="楷体"/>
                <a:sym typeface="楷体"/>
              </a:rPr>
              <a:t>膨胀所产生的二值图象</a:t>
            </a:r>
            <a:r>
              <a:t>D</a:t>
            </a:r>
            <a:r>
              <a:rPr>
                <a:latin typeface="楷体"/>
                <a:ea typeface="楷体"/>
                <a:cs typeface="楷体"/>
                <a:sym typeface="楷体"/>
              </a:rPr>
              <a:t>是满足以下条件的点</a:t>
            </a:r>
            <a:r>
              <a:t>(x,y)</a:t>
            </a:r>
            <a:r>
              <a:rPr>
                <a:latin typeface="楷体"/>
                <a:ea typeface="楷体"/>
                <a:cs typeface="楷体"/>
                <a:sym typeface="楷体"/>
              </a:rPr>
              <a:t>的集合：如果</a:t>
            </a:r>
            <a:r>
              <a:t>B</a:t>
            </a:r>
            <a:r>
              <a:rPr>
                <a:latin typeface="楷体"/>
                <a:ea typeface="楷体"/>
                <a:cs typeface="楷体"/>
                <a:sym typeface="楷体"/>
              </a:rPr>
              <a:t>的原点平移到点</a:t>
            </a:r>
            <a:r>
              <a:t>(x,y)</a:t>
            </a:r>
            <a:r>
              <a:rPr>
                <a:latin typeface="楷体"/>
                <a:ea typeface="楷体"/>
                <a:cs typeface="楷体"/>
                <a:sym typeface="楷体"/>
              </a:rPr>
              <a:t>，那么它与</a:t>
            </a:r>
            <a:r>
              <a:t>A</a:t>
            </a:r>
            <a:r>
              <a:rPr>
                <a:latin typeface="楷体"/>
                <a:ea typeface="楷体"/>
                <a:cs typeface="楷体"/>
                <a:sym typeface="楷体"/>
              </a:rPr>
              <a:t>的交集非空。 </a:t>
            </a:r>
          </a:p>
          <a:p>
            <a:pPr lvl="1" indent="457200" defTabSz="914400">
              <a:defRPr sz="1200">
                <a:latin typeface="Calibri"/>
                <a:ea typeface="Calibri"/>
                <a:cs typeface="Calibri"/>
                <a:sym typeface="Calibri"/>
              </a:defRPr>
            </a:pPr>
            <a:endParaRPr>
              <a:latin typeface="楷体"/>
              <a:ea typeface="楷体"/>
              <a:cs typeface="楷体"/>
              <a:sym typeface="楷体"/>
            </a:endParaRPr>
          </a:p>
          <a:p>
            <a:pPr defTabSz="914400">
              <a:defRPr sz="1200">
                <a:latin typeface="Calibri"/>
                <a:ea typeface="Calibri"/>
                <a:cs typeface="Calibri"/>
                <a:sym typeface="Calibri"/>
              </a:defRPr>
            </a:pPr>
            <a:r>
              <a:rPr>
                <a:latin typeface="楷体"/>
                <a:ea typeface="楷体"/>
                <a:cs typeface="楷体"/>
                <a:sym typeface="楷体"/>
              </a:rPr>
              <a:t>腐蚀</a:t>
            </a:r>
          </a:p>
          <a:p>
            <a:pPr lvl="1" indent="457200" defTabSz="914400">
              <a:defRPr sz="1200">
                <a:latin typeface="Calibri"/>
                <a:ea typeface="Calibri"/>
                <a:cs typeface="Calibri"/>
                <a:sym typeface="Calibri"/>
              </a:defRPr>
            </a:pPr>
            <a:r>
              <a:rPr>
                <a:latin typeface="楷体"/>
                <a:ea typeface="楷体"/>
                <a:cs typeface="楷体"/>
                <a:sym typeface="楷体"/>
              </a:rPr>
              <a:t>由</a:t>
            </a:r>
            <a:r>
              <a:t>B</a:t>
            </a:r>
            <a:r>
              <a:rPr>
                <a:latin typeface="楷体"/>
                <a:ea typeface="楷体"/>
                <a:cs typeface="楷体"/>
                <a:sym typeface="楷体"/>
              </a:rPr>
              <a:t>对</a:t>
            </a:r>
            <a:r>
              <a:t>A</a:t>
            </a:r>
            <a:r>
              <a:rPr>
                <a:latin typeface="楷体"/>
                <a:ea typeface="楷体"/>
                <a:cs typeface="楷体"/>
                <a:sym typeface="楷体"/>
              </a:rPr>
              <a:t>腐蚀所产生的二值图象</a:t>
            </a:r>
            <a:r>
              <a:t>E</a:t>
            </a:r>
            <a:r>
              <a:rPr>
                <a:latin typeface="楷体"/>
                <a:ea typeface="楷体"/>
                <a:cs typeface="楷体"/>
                <a:sym typeface="楷体"/>
              </a:rPr>
              <a:t>是满足以下条件的点</a:t>
            </a:r>
            <a:r>
              <a:t>(x,y)</a:t>
            </a:r>
            <a:r>
              <a:rPr>
                <a:latin typeface="楷体"/>
                <a:ea typeface="楷体"/>
                <a:cs typeface="楷体"/>
                <a:sym typeface="楷体"/>
              </a:rPr>
              <a:t>的集合：如果</a:t>
            </a:r>
            <a:r>
              <a:t>B</a:t>
            </a:r>
            <a:r>
              <a:rPr>
                <a:latin typeface="楷体"/>
                <a:ea typeface="楷体"/>
                <a:cs typeface="楷体"/>
                <a:sym typeface="楷体"/>
              </a:rPr>
              <a:t>的原点平移到点</a:t>
            </a:r>
            <a:r>
              <a:t>(x,y)</a:t>
            </a:r>
            <a:r>
              <a:rPr>
                <a:latin typeface="楷体"/>
                <a:ea typeface="楷体"/>
                <a:cs typeface="楷体"/>
                <a:sym typeface="楷体"/>
              </a:rPr>
              <a:t>，那么</a:t>
            </a:r>
            <a:r>
              <a:t>B</a:t>
            </a:r>
            <a:r>
              <a:rPr>
                <a:latin typeface="楷体"/>
                <a:ea typeface="楷体"/>
                <a:cs typeface="楷体"/>
                <a:sym typeface="楷体"/>
              </a:rPr>
              <a:t>将完全包含于</a:t>
            </a:r>
            <a:r>
              <a:t>A</a:t>
            </a:r>
            <a:r>
              <a:rPr>
                <a:latin typeface="楷体"/>
                <a:ea typeface="楷体"/>
                <a:cs typeface="楷体"/>
                <a:sym typeface="楷体"/>
              </a:rPr>
              <a:t>中 </a:t>
            </a:r>
          </a:p>
        </p:txBody>
      </p:sp>
    </p:spTree>
    <p:extLst>
      <p:ext uri="{BB962C8B-B14F-4D97-AF65-F5344CB8AC3E}">
        <p14:creationId xmlns:p14="http://schemas.microsoft.com/office/powerpoint/2010/main" val="1493807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Shape 770"/>
          <p:cNvSpPr>
            <a:spLocks noGrp="1" noRot="1" noChangeAspect="1"/>
          </p:cNvSpPr>
          <p:nvPr>
            <p:ph type="sldImg"/>
          </p:nvPr>
        </p:nvSpPr>
        <p:spPr>
          <a:prstGeom prst="rect">
            <a:avLst/>
          </a:prstGeom>
        </p:spPr>
        <p:txBody>
          <a:bodyPr/>
          <a:lstStyle/>
          <a:p>
            <a:endParaRPr/>
          </a:p>
        </p:txBody>
      </p:sp>
      <p:sp>
        <p:nvSpPr>
          <p:cNvPr id="771" name="Shape 771"/>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区域填充定义</a:t>
            </a:r>
          </a:p>
          <a:p>
            <a:pPr defTabSz="914400">
              <a:defRPr sz="1200">
                <a:latin typeface="Calibri"/>
                <a:ea typeface="Calibri"/>
                <a:cs typeface="Calibri"/>
                <a:sym typeface="Calibri"/>
              </a:defRPr>
            </a:pPr>
            <a:r>
              <a:t>               </a:t>
            </a:r>
            <a:r>
              <a:rPr>
                <a:latin typeface="Cambria Math"/>
                <a:ea typeface="Cambria Math"/>
                <a:cs typeface="Cambria Math"/>
                <a:sym typeface="Cambria Math"/>
              </a:rPr>
              <a:t>X_k=(X_(�</a:t>
            </a:r>
            <a:r>
              <a:rPr>
                <a:latin typeface="+mj-lt"/>
                <a:ea typeface="+mj-ea"/>
                <a:cs typeface="+mj-cs"/>
                <a:sym typeface="Helvetica"/>
              </a:rPr>
              <a:t>�</a:t>
            </a:r>
            <a:r>
              <a:rPr>
                <a:latin typeface="Cambria Math"/>
                <a:ea typeface="Cambria Math"/>
                <a:cs typeface="Cambria Math"/>
                <a:sym typeface="Cambria Math"/>
              </a:rPr>
              <a:t>−1)⊕𝐵) </a:t>
            </a:r>
            <a:r>
              <a:rPr>
                <a:latin typeface="+mj-lt"/>
                <a:ea typeface="+mj-ea"/>
                <a:cs typeface="+mj-cs"/>
                <a:sym typeface="Helvetica"/>
              </a:rPr>
              <a:t>〖</a:t>
            </a:r>
            <a:r>
              <a:rPr>
                <a:latin typeface="Cambria Math"/>
                <a:ea typeface="Cambria Math"/>
                <a:cs typeface="Cambria Math"/>
                <a:sym typeface="Cambria Math"/>
              </a:rPr>
              <a:t>⋂A</a:t>
            </a:r>
            <a:r>
              <a:rPr>
                <a:latin typeface="+mj-lt"/>
                <a:ea typeface="+mj-ea"/>
                <a:cs typeface="+mj-cs"/>
                <a:sym typeface="Helvetica"/>
              </a:rPr>
              <a:t>〗</a:t>
            </a:r>
            <a:r>
              <a:rPr>
                <a:latin typeface="Cambria Math"/>
                <a:ea typeface="Cambria Math"/>
                <a:cs typeface="Cambria Math"/>
                <a:sym typeface="Cambria Math"/>
              </a:rPr>
              <a:t>^�</a:t>
            </a:r>
            <a:r>
              <a:rPr>
                <a:latin typeface="+mj-lt"/>
                <a:ea typeface="+mj-ea"/>
                <a:cs typeface="+mj-cs"/>
                <a:sym typeface="Helvetica"/>
              </a:rPr>
              <a:t>�</a:t>
            </a:r>
            <a:r>
              <a:t>, </a:t>
            </a:r>
            <a:r>
              <a:rPr>
                <a:latin typeface="Cambria Math"/>
                <a:ea typeface="Cambria Math"/>
                <a:cs typeface="Cambria Math"/>
                <a:sym typeface="Cambria Math"/>
              </a:rPr>
              <a:t>�</a:t>
            </a:r>
            <a:r>
              <a:rPr>
                <a:latin typeface="+mj-lt"/>
                <a:ea typeface="+mj-ea"/>
                <a:cs typeface="+mj-cs"/>
                <a:sym typeface="Helvetica"/>
              </a:rPr>
              <a:t>�</a:t>
            </a:r>
            <a:r>
              <a:rPr>
                <a:latin typeface="Cambria Math"/>
                <a:ea typeface="Cambria Math"/>
                <a:cs typeface="Cambria Math"/>
                <a:sym typeface="Cambria Math"/>
              </a:rPr>
              <a:t>=1,2,3,⋯</a:t>
            </a:r>
          </a:p>
          <a:p>
            <a:pPr defTabSz="914400">
              <a:defRPr sz="1200">
                <a:latin typeface="Cambria Math"/>
                <a:ea typeface="Cambria Math"/>
                <a:cs typeface="Cambria Math"/>
                <a:sym typeface="Cambria Math"/>
              </a:defRPr>
            </a:pPr>
            <a:r>
              <a:t>�</a:t>
            </a:r>
            <a:r>
              <a:rPr>
                <a:latin typeface="+mj-lt"/>
                <a:ea typeface="+mj-ea"/>
                <a:cs typeface="+mj-cs"/>
                <a:sym typeface="Helvetica"/>
              </a:rPr>
              <a:t>�</a:t>
            </a:r>
            <a:r>
              <a:t>_0=�</a:t>
            </a:r>
            <a:r>
              <a:rPr>
                <a:latin typeface="+mj-lt"/>
                <a:ea typeface="+mj-ea"/>
                <a:cs typeface="+mj-cs"/>
                <a:sym typeface="Helvetica"/>
              </a:rPr>
              <a:t>�</a:t>
            </a:r>
            <a:r>
              <a:rPr>
                <a:latin typeface="Calibri"/>
                <a:ea typeface="Calibri"/>
                <a:cs typeface="Calibri"/>
                <a:sym typeface="Calibri"/>
              </a:rPr>
              <a:t>, </a:t>
            </a:r>
            <a:r>
              <a:rPr>
                <a:latin typeface="+mj-lt"/>
                <a:ea typeface="+mj-ea"/>
                <a:cs typeface="+mj-cs"/>
                <a:sym typeface="Helvetica"/>
              </a:rPr>
              <a:t>如果</a:t>
            </a:r>
            <a:r>
              <a:t>�</a:t>
            </a:r>
            <a:r>
              <a:rPr>
                <a:latin typeface="+mj-lt"/>
                <a:ea typeface="+mj-ea"/>
                <a:cs typeface="+mj-cs"/>
                <a:sym typeface="Helvetica"/>
              </a:rPr>
              <a:t>�</a:t>
            </a:r>
            <a:r>
              <a:t>_�</a:t>
            </a:r>
            <a:r>
              <a:rPr>
                <a:latin typeface="+mj-lt"/>
                <a:ea typeface="+mj-ea"/>
                <a:cs typeface="+mj-cs"/>
                <a:sym typeface="Helvetica"/>
              </a:rPr>
              <a:t>�</a:t>
            </a:r>
            <a:r>
              <a:t>=�</a:t>
            </a:r>
            <a:r>
              <a:rPr>
                <a:latin typeface="+mj-lt"/>
                <a:ea typeface="+mj-ea"/>
                <a:cs typeface="+mj-cs"/>
                <a:sym typeface="Helvetica"/>
              </a:rPr>
              <a:t>�</a:t>
            </a:r>
            <a:r>
              <a:t>_(�</a:t>
            </a:r>
            <a:r>
              <a:rPr>
                <a:latin typeface="+mj-lt"/>
                <a:ea typeface="+mj-ea"/>
                <a:cs typeface="+mj-cs"/>
                <a:sym typeface="Helvetica"/>
              </a:rPr>
              <a:t>�</a:t>
            </a:r>
            <a:r>
              <a:t>−1)</a:t>
            </a:r>
            <a:r>
              <a:rPr>
                <a:latin typeface="+mj-lt"/>
                <a:ea typeface="+mj-ea"/>
                <a:cs typeface="+mj-cs"/>
                <a:sym typeface="Helvetica"/>
              </a:rPr>
              <a:t>，则算法在迭代的第</a:t>
            </a:r>
            <a:r>
              <a:t>�</a:t>
            </a:r>
            <a:r>
              <a:rPr>
                <a:latin typeface="+mj-lt"/>
                <a:ea typeface="+mj-ea"/>
                <a:cs typeface="+mj-cs"/>
                <a:sym typeface="Helvetica"/>
              </a:rPr>
              <a:t>�步结束。</a:t>
            </a:r>
            <a:r>
              <a:t>X_k</a:t>
            </a:r>
            <a:r>
              <a:rPr>
                <a:latin typeface="+mj-lt"/>
                <a:ea typeface="+mj-ea"/>
                <a:cs typeface="+mj-cs"/>
                <a:sym typeface="Helvetica"/>
              </a:rPr>
              <a:t>和</a:t>
            </a:r>
            <a:r>
              <a:t>�</a:t>
            </a:r>
            <a:r>
              <a:rPr>
                <a:latin typeface="+mj-lt"/>
                <a:ea typeface="+mj-ea"/>
                <a:cs typeface="+mj-cs"/>
                <a:sym typeface="Helvetica"/>
              </a:rPr>
              <a:t>�的并集包含被填充的集合及其边界。</a:t>
            </a:r>
          </a:p>
        </p:txBody>
      </p:sp>
    </p:spTree>
    <p:extLst>
      <p:ext uri="{BB962C8B-B14F-4D97-AF65-F5344CB8AC3E}">
        <p14:creationId xmlns:p14="http://schemas.microsoft.com/office/powerpoint/2010/main" val="1185497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noRot="1" noChangeAspect="1"/>
          </p:cNvSpPr>
          <p:nvPr>
            <p:ph type="sldImg"/>
          </p:nvPr>
        </p:nvSpPr>
        <p:spPr>
          <a:prstGeom prst="rect">
            <a:avLst/>
          </a:prstGeom>
        </p:spPr>
        <p:txBody>
          <a:bodyPr/>
          <a:lstStyle/>
          <a:p>
            <a:endParaRPr/>
          </a:p>
        </p:txBody>
      </p:sp>
      <p:sp>
        <p:nvSpPr>
          <p:cNvPr id="781" name="Shape 781"/>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楷体"/>
                <a:ea typeface="楷体"/>
                <a:cs typeface="楷体"/>
                <a:sym typeface="楷体"/>
              </a:rPr>
              <a:t>开运算 ：先腐蚀，后膨胀</a:t>
            </a:r>
          </a:p>
          <a:p>
            <a:pPr defTabSz="914400">
              <a:defRPr sz="1200">
                <a:latin typeface="Calibri"/>
                <a:ea typeface="Calibri"/>
                <a:cs typeface="Calibri"/>
                <a:sym typeface="Calibri"/>
              </a:defRPr>
            </a:pPr>
            <a:endParaRPr>
              <a:latin typeface="楷体"/>
              <a:ea typeface="楷体"/>
              <a:cs typeface="楷体"/>
              <a:sym typeface="楷体"/>
            </a:endParaRPr>
          </a:p>
          <a:p>
            <a:pPr defTabSz="914400">
              <a:defRPr sz="1200">
                <a:latin typeface="Cambria Math"/>
                <a:ea typeface="Cambria Math"/>
                <a:cs typeface="Cambria Math"/>
                <a:sym typeface="Cambria Math"/>
              </a:defRPr>
            </a:pPr>
            <a:r>
              <a:t>�</a:t>
            </a:r>
            <a:r>
              <a:rPr>
                <a:latin typeface="楷体"/>
                <a:ea typeface="楷体"/>
                <a:cs typeface="楷体"/>
                <a:sym typeface="楷体"/>
              </a:rPr>
              <a:t>�</a:t>
            </a:r>
            <a:r>
              <a:t>∘𝐵=(𝐴⊖𝐵)⨁𝐵</a:t>
            </a:r>
          </a:p>
          <a:p>
            <a:pPr defTabSz="914400">
              <a:defRPr sz="1200">
                <a:latin typeface="Calibri"/>
                <a:ea typeface="Calibri"/>
                <a:cs typeface="Calibri"/>
                <a:sym typeface="Calibri"/>
              </a:defRPr>
            </a:pPr>
            <a:endParaRPr/>
          </a:p>
          <a:p>
            <a:pPr defTabSz="914400">
              <a:defRPr sz="1200">
                <a:latin typeface="Calibri"/>
                <a:ea typeface="Calibri"/>
                <a:cs typeface="Calibri"/>
                <a:sym typeface="Calibri"/>
              </a:defRPr>
            </a:pPr>
            <a:r>
              <a:rPr>
                <a:latin typeface="楷体"/>
                <a:ea typeface="楷体"/>
                <a:cs typeface="楷体"/>
                <a:sym typeface="楷体"/>
              </a:rPr>
              <a:t>腐蚀</a:t>
            </a:r>
            <a:r>
              <a:t>+</a:t>
            </a:r>
            <a:r>
              <a:rPr>
                <a:latin typeface="楷体"/>
                <a:ea typeface="楷体"/>
                <a:cs typeface="楷体"/>
                <a:sym typeface="楷体"/>
              </a:rPr>
              <a:t>膨胀</a:t>
            </a:r>
            <a:r>
              <a:t>=</a:t>
            </a:r>
            <a:r>
              <a:rPr>
                <a:latin typeface="楷体"/>
                <a:ea typeface="楷体"/>
                <a:cs typeface="楷体"/>
                <a:sym typeface="楷体"/>
              </a:rPr>
              <a:t>原始图像吗？</a:t>
            </a:r>
            <a:endParaRPr>
              <a:solidFill>
                <a:srgbClr val="0000FF"/>
              </a:solidFill>
            </a:endParaRPr>
          </a:p>
          <a:p>
            <a:pPr defTabSz="914400">
              <a:defRPr sz="1200">
                <a:latin typeface="Calibri"/>
                <a:ea typeface="Calibri"/>
                <a:cs typeface="Calibri"/>
                <a:sym typeface="Calibri"/>
              </a:defRPr>
            </a:pPr>
            <a:endParaRPr>
              <a:solidFill>
                <a:srgbClr val="0000FF"/>
              </a:solidFill>
            </a:endParaRPr>
          </a:p>
          <a:p>
            <a:pPr defTabSz="914400">
              <a:defRPr sz="1200">
                <a:effectLst>
                  <a:outerShdw blurRad="38100" dist="38100" dir="2700000" rotWithShape="0">
                    <a:srgbClr val="C0C0C0"/>
                  </a:outerShdw>
                </a:effectLst>
                <a:latin typeface="楷体"/>
                <a:ea typeface="楷体"/>
                <a:cs typeface="楷体"/>
                <a:sym typeface="楷体"/>
              </a:defRPr>
            </a:pPr>
            <a:r>
              <a:t>用来消除小物体、在纤细点处分离物体、平滑较大物体的边界的同时并不明显改变其面积。 </a:t>
            </a:r>
          </a:p>
        </p:txBody>
      </p:sp>
    </p:spTree>
    <p:extLst>
      <p:ext uri="{BB962C8B-B14F-4D97-AF65-F5344CB8AC3E}">
        <p14:creationId xmlns:p14="http://schemas.microsoft.com/office/powerpoint/2010/main" val="825923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Shape 813"/>
          <p:cNvSpPr>
            <a:spLocks noGrp="1" noRot="1" noChangeAspect="1"/>
          </p:cNvSpPr>
          <p:nvPr>
            <p:ph type="sldImg"/>
          </p:nvPr>
        </p:nvSpPr>
        <p:spPr>
          <a:prstGeom prst="rect">
            <a:avLst/>
          </a:prstGeom>
        </p:spPr>
        <p:txBody>
          <a:bodyPr/>
          <a:lstStyle/>
          <a:p>
            <a:endParaRPr/>
          </a:p>
        </p:txBody>
      </p:sp>
      <p:sp>
        <p:nvSpPr>
          <p:cNvPr id="814" name="Shape 814"/>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楷体"/>
                <a:ea typeface="楷体"/>
                <a:cs typeface="楷体"/>
                <a:sym typeface="楷体"/>
              </a:rPr>
              <a:t>膨胀</a:t>
            </a:r>
            <a:r>
              <a:t>+</a:t>
            </a:r>
            <a:r>
              <a:rPr>
                <a:latin typeface="楷体"/>
                <a:ea typeface="楷体"/>
                <a:cs typeface="楷体"/>
                <a:sym typeface="楷体"/>
              </a:rPr>
              <a:t>腐蚀</a:t>
            </a:r>
            <a:r>
              <a:t>=</a:t>
            </a:r>
            <a:r>
              <a:rPr>
                <a:latin typeface="楷体"/>
                <a:ea typeface="楷体"/>
                <a:cs typeface="楷体"/>
                <a:sym typeface="楷体"/>
              </a:rPr>
              <a:t>腐蚀</a:t>
            </a:r>
            <a:r>
              <a:t>+</a:t>
            </a:r>
            <a:r>
              <a:rPr>
                <a:latin typeface="楷体"/>
                <a:ea typeface="楷体"/>
                <a:cs typeface="楷体"/>
                <a:sym typeface="楷体"/>
              </a:rPr>
              <a:t>膨胀？</a:t>
            </a:r>
          </a:p>
          <a:p>
            <a:pPr defTabSz="914400">
              <a:defRPr sz="1200">
                <a:effectLst>
                  <a:outerShdw blurRad="38100" dist="38100" dir="2700000" rotWithShape="0">
                    <a:srgbClr val="C0C0C0"/>
                  </a:outerShdw>
                </a:effectLst>
                <a:latin typeface="楷体"/>
                <a:ea typeface="楷体"/>
                <a:cs typeface="楷体"/>
                <a:sym typeface="楷体"/>
              </a:defRPr>
            </a:pPr>
            <a:r>
              <a:t>用来填充物体内细小空洞、连接邻近物体、平滑其边界的同时并不明显改变其面积。 </a:t>
            </a:r>
          </a:p>
        </p:txBody>
      </p:sp>
    </p:spTree>
    <p:extLst>
      <p:ext uri="{BB962C8B-B14F-4D97-AF65-F5344CB8AC3E}">
        <p14:creationId xmlns:p14="http://schemas.microsoft.com/office/powerpoint/2010/main" val="167550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noRot="1" noChangeAspect="1"/>
          </p:cNvSpPr>
          <p:nvPr>
            <p:ph type="sldImg"/>
          </p:nvPr>
        </p:nvSpPr>
        <p:spPr>
          <a:prstGeom prst="rect">
            <a:avLst/>
          </a:prstGeom>
        </p:spPr>
        <p:txBody>
          <a:bodyPr/>
          <a:lstStyle/>
          <a:p>
            <a:endParaRPr/>
          </a:p>
        </p:txBody>
      </p:sp>
      <p:sp>
        <p:nvSpPr>
          <p:cNvPr id="435" name="Shape 435"/>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二值图像（</a:t>
            </a:r>
            <a:r>
              <a:t>Binary Image</a:t>
            </a:r>
            <a:r>
              <a:rPr>
                <a:latin typeface="+mj-lt"/>
                <a:ea typeface="+mj-ea"/>
                <a:cs typeface="+mj-cs"/>
                <a:sym typeface="Helvetica"/>
              </a:rPr>
              <a:t>）中像素（</a:t>
            </a:r>
            <a:r>
              <a:t>Pixel</a:t>
            </a:r>
            <a:r>
              <a:rPr>
                <a:latin typeface="+mj-lt"/>
                <a:ea typeface="+mj-ea"/>
                <a:cs typeface="+mj-cs"/>
                <a:sym typeface="Helvetica"/>
              </a:rPr>
              <a:t>）的值只有</a:t>
            </a:r>
            <a:r>
              <a:t>[0,1]</a:t>
            </a:r>
            <a:r>
              <a:rPr>
                <a:latin typeface="+mj-lt"/>
                <a:ea typeface="+mj-ea"/>
                <a:cs typeface="+mj-cs"/>
                <a:sym typeface="Helvetica"/>
              </a:rPr>
              <a:t>或者</a:t>
            </a:r>
            <a:r>
              <a:t>[0,255]</a:t>
            </a:r>
            <a:r>
              <a:rPr>
                <a:latin typeface="+mj-lt"/>
                <a:ea typeface="+mj-ea"/>
                <a:cs typeface="+mj-cs"/>
                <a:sym typeface="Helvetica"/>
              </a:rPr>
              <a:t>，编程中一般用</a:t>
            </a:r>
            <a:r>
              <a:t>[0,255]</a:t>
            </a:r>
            <a:r>
              <a:rPr>
                <a:latin typeface="+mj-lt"/>
                <a:ea typeface="+mj-ea"/>
                <a:cs typeface="+mj-cs"/>
                <a:sym typeface="Helvetica"/>
              </a:rPr>
              <a:t>来构造二值图像</a:t>
            </a:r>
          </a:p>
        </p:txBody>
      </p:sp>
    </p:spTree>
    <p:extLst>
      <p:ext uri="{BB962C8B-B14F-4D97-AF65-F5344CB8AC3E}">
        <p14:creationId xmlns:p14="http://schemas.microsoft.com/office/powerpoint/2010/main" val="152933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pPr defTabSz="914400">
              <a:defRPr sz="1400">
                <a:latin typeface="Calibri"/>
                <a:ea typeface="Calibri"/>
                <a:cs typeface="Calibri"/>
                <a:sym typeface="Calibri"/>
              </a:defRPr>
            </a:pPr>
            <a:r>
              <a:rPr>
                <a:latin typeface="+mj-lt"/>
                <a:ea typeface="+mj-ea"/>
                <a:cs typeface="+mj-cs"/>
                <a:sym typeface="Helvetica"/>
              </a:rPr>
              <a:t>优点：</a:t>
            </a:r>
          </a:p>
          <a:p>
            <a:pPr defTabSz="914400">
              <a:defRPr sz="1400">
                <a:latin typeface="Calibri"/>
                <a:ea typeface="Calibri"/>
                <a:cs typeface="Calibri"/>
                <a:sym typeface="Calibri"/>
              </a:defRPr>
            </a:pPr>
            <a:r>
              <a:rPr>
                <a:latin typeface="+mj-lt"/>
                <a:ea typeface="+mj-ea"/>
                <a:cs typeface="+mj-cs"/>
                <a:sym typeface="Helvetica"/>
              </a:rPr>
              <a:t>更小的内存需求</a:t>
            </a:r>
            <a:r>
              <a:t> </a:t>
            </a:r>
          </a:p>
          <a:p>
            <a:pPr defTabSz="914400">
              <a:defRPr sz="1400">
                <a:latin typeface="Calibri"/>
                <a:ea typeface="Calibri"/>
                <a:cs typeface="Calibri"/>
                <a:sym typeface="Calibri"/>
              </a:defRPr>
            </a:pPr>
            <a:r>
              <a:rPr>
                <a:latin typeface="+mj-lt"/>
                <a:ea typeface="+mj-ea"/>
                <a:cs typeface="+mj-cs"/>
                <a:sym typeface="Helvetica"/>
              </a:rPr>
              <a:t>运行速度更快</a:t>
            </a:r>
            <a:r>
              <a:t> </a:t>
            </a:r>
          </a:p>
          <a:p>
            <a:pPr defTabSz="914400">
              <a:defRPr sz="1400">
                <a:latin typeface="Calibri"/>
                <a:ea typeface="Calibri"/>
                <a:cs typeface="Calibri"/>
                <a:sym typeface="Calibri"/>
              </a:defRPr>
            </a:pPr>
            <a:r>
              <a:rPr>
                <a:latin typeface="+mj-lt"/>
                <a:ea typeface="+mj-ea"/>
                <a:cs typeface="+mj-cs"/>
                <a:sym typeface="Helvetica"/>
              </a:rPr>
              <a:t>为二值图像开发的算法往往可以用于灰度级图像</a:t>
            </a:r>
            <a:r>
              <a:t> </a:t>
            </a:r>
          </a:p>
          <a:p>
            <a:pPr defTabSz="914400">
              <a:defRPr sz="1400">
                <a:latin typeface="Calibri"/>
                <a:ea typeface="Calibri"/>
                <a:cs typeface="Calibri"/>
                <a:sym typeface="Calibri"/>
              </a:defRPr>
            </a:pPr>
            <a:r>
              <a:rPr>
                <a:latin typeface="+mj-lt"/>
                <a:ea typeface="+mj-ea"/>
                <a:cs typeface="+mj-cs"/>
                <a:sym typeface="Helvetica"/>
              </a:rPr>
              <a:t>更便宜</a:t>
            </a:r>
            <a:r>
              <a:t> </a:t>
            </a:r>
          </a:p>
          <a:p>
            <a:pPr defTabSz="914400">
              <a:defRPr sz="1400">
                <a:latin typeface="Calibri"/>
                <a:ea typeface="Calibri"/>
                <a:cs typeface="Calibri"/>
                <a:sym typeface="Calibri"/>
              </a:defRPr>
            </a:pPr>
            <a:endParaRPr/>
          </a:p>
          <a:p>
            <a:pPr defTabSz="914400">
              <a:defRPr sz="1400">
                <a:latin typeface="Calibri"/>
                <a:ea typeface="Calibri"/>
                <a:cs typeface="Calibri"/>
                <a:sym typeface="Calibri"/>
              </a:defRPr>
            </a:pPr>
            <a:r>
              <a:rPr>
                <a:latin typeface="+mj-lt"/>
                <a:ea typeface="+mj-ea"/>
                <a:cs typeface="+mj-cs"/>
                <a:sym typeface="Helvetica"/>
              </a:rPr>
              <a:t>缺点：</a:t>
            </a:r>
          </a:p>
          <a:p>
            <a:pPr defTabSz="914400">
              <a:defRPr sz="1400">
                <a:latin typeface="Calibri"/>
                <a:ea typeface="Calibri"/>
                <a:cs typeface="Calibri"/>
                <a:sym typeface="Calibri"/>
              </a:defRPr>
            </a:pPr>
            <a:r>
              <a:rPr>
                <a:latin typeface="+mj-lt"/>
                <a:ea typeface="+mj-ea"/>
                <a:cs typeface="+mj-cs"/>
                <a:sym typeface="Helvetica"/>
              </a:rPr>
              <a:t>应用范围毕竟有限；</a:t>
            </a:r>
            <a:r>
              <a:t> </a:t>
            </a:r>
          </a:p>
          <a:p>
            <a:pPr defTabSz="914400">
              <a:defRPr sz="1400">
                <a:latin typeface="Calibri"/>
                <a:ea typeface="Calibri"/>
                <a:cs typeface="Calibri"/>
                <a:sym typeface="Calibri"/>
              </a:defRPr>
            </a:pPr>
            <a:r>
              <a:rPr>
                <a:latin typeface="+mj-lt"/>
                <a:ea typeface="+mj-ea"/>
                <a:cs typeface="+mj-cs"/>
                <a:sym typeface="Helvetica"/>
              </a:rPr>
              <a:t>更无法推广到三维空间中</a:t>
            </a:r>
          </a:p>
          <a:p>
            <a:pPr defTabSz="914400">
              <a:defRPr sz="1400">
                <a:latin typeface="Calibri"/>
                <a:ea typeface="Calibri"/>
                <a:cs typeface="Calibri"/>
                <a:sym typeface="Calibri"/>
              </a:defRPr>
            </a:pPr>
            <a:r>
              <a:rPr>
                <a:latin typeface="+mj-lt"/>
                <a:ea typeface="+mj-ea"/>
                <a:cs typeface="+mj-cs"/>
                <a:sym typeface="Helvetica"/>
              </a:rPr>
              <a:t>表现力欠缺，不能表现物体内部细节</a:t>
            </a:r>
          </a:p>
          <a:p>
            <a:pPr defTabSz="914400">
              <a:defRPr sz="1400">
                <a:latin typeface="Calibri"/>
                <a:ea typeface="Calibri"/>
                <a:cs typeface="Calibri"/>
                <a:sym typeface="Calibri"/>
              </a:defRPr>
            </a:pPr>
            <a:r>
              <a:rPr>
                <a:latin typeface="+mj-lt"/>
                <a:ea typeface="+mj-ea"/>
                <a:cs typeface="+mj-cs"/>
                <a:sym typeface="Helvetica"/>
              </a:rPr>
              <a:t>无法控制对比度</a:t>
            </a:r>
          </a:p>
          <a:p>
            <a:pPr defTabSz="914400">
              <a:defRPr sz="1200">
                <a:latin typeface="Calibri"/>
                <a:ea typeface="Calibri"/>
                <a:cs typeface="Calibri"/>
                <a:sym typeface="Calibri"/>
              </a:defRPr>
            </a:pPr>
            <a:endParaRPr>
              <a:latin typeface="+mj-lt"/>
              <a:ea typeface="+mj-ea"/>
              <a:cs typeface="+mj-cs"/>
              <a:sym typeface="Helvetica"/>
            </a:endParaRPr>
          </a:p>
        </p:txBody>
      </p:sp>
    </p:spTree>
    <p:extLst>
      <p:ext uri="{BB962C8B-B14F-4D97-AF65-F5344CB8AC3E}">
        <p14:creationId xmlns:p14="http://schemas.microsoft.com/office/powerpoint/2010/main" val="308413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二值图像的构建：通过对灰度图像阈值化操作，将图像的像素值进行重置，即</a:t>
            </a:r>
          </a:p>
          <a:p>
            <a:pPr defTabSz="914400">
              <a:defRPr sz="1200">
                <a:latin typeface="Cambria Math"/>
                <a:ea typeface="Cambria Math"/>
                <a:cs typeface="Cambria Math"/>
                <a:sym typeface="Cambria Math"/>
              </a:defRPr>
            </a:pPr>
            <a:r>
              <a:t>{█(■8(�</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a:t>
            </a:r>
            <a:r>
              <a:t>)=0&amp;�</a:t>
            </a:r>
            <a:r>
              <a:rPr>
                <a:latin typeface="+mj-lt"/>
                <a:ea typeface="+mj-ea"/>
                <a:cs typeface="+mj-cs"/>
                <a:sym typeface="Helvetica"/>
              </a:rPr>
              <a:t>�</a:t>
            </a:r>
            <a:r>
              <a:t>�</a:t>
            </a:r>
            <a:r>
              <a:rPr>
                <a:latin typeface="+mj-lt"/>
                <a:ea typeface="+mj-ea"/>
                <a:cs typeface="+mj-cs"/>
                <a:sym typeface="Helvetica"/>
              </a:rPr>
              <a:t>� </a:t>
            </a:r>
            <a:r>
              <a:t>�</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a:t>
            </a:r>
            <a:r>
              <a:t>)&lt;�</a:t>
            </a:r>
            <a:r>
              <a:rPr>
                <a:latin typeface="+mj-lt"/>
                <a:ea typeface="+mj-ea"/>
                <a:cs typeface="+mj-cs"/>
                <a:sym typeface="Helvetica"/>
              </a:rPr>
              <a:t>�</a:t>
            </a:r>
            <a:r>
              <a:t>ℎ�</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a:t>
            </a:r>
            <a:r>
              <a:t>ℎ�</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a:t>
            </a:r>
            <a:r>
              <a:t>)@■8(�</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a:t>
            </a:r>
            <a:r>
              <a:t>)=255&amp;�</a:t>
            </a:r>
            <a:r>
              <a:rPr>
                <a:latin typeface="+mj-lt"/>
                <a:ea typeface="+mj-ea"/>
                <a:cs typeface="+mj-cs"/>
                <a:sym typeface="Helvetica"/>
              </a:rPr>
              <a:t>�</a:t>
            </a:r>
            <a:r>
              <a:t>�</a:t>
            </a:r>
            <a:r>
              <a:rPr>
                <a:latin typeface="+mj-lt"/>
                <a:ea typeface="+mj-ea"/>
                <a:cs typeface="+mj-cs"/>
                <a:sym typeface="Helvetica"/>
              </a:rPr>
              <a:t>� </a:t>
            </a:r>
            <a:r>
              <a:t>�</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a:t>
            </a:r>
            <a:r>
              <a:t>ℎ�</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a:t>
            </a:r>
            <a:r>
              <a:t>ℎ�</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a:t>
            </a:r>
            <a:r>
              <a:t>))┤</a:t>
            </a:r>
          </a:p>
        </p:txBody>
      </p:sp>
    </p:spTree>
    <p:extLst>
      <p:ext uri="{BB962C8B-B14F-4D97-AF65-F5344CB8AC3E}">
        <p14:creationId xmlns:p14="http://schemas.microsoft.com/office/powerpoint/2010/main" val="3178532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选择合适</a:t>
            </a:r>
            <a:r>
              <a:t>Threshold</a:t>
            </a:r>
            <a:r>
              <a:rPr>
                <a:latin typeface="+mj-lt"/>
                <a:ea typeface="+mj-ea"/>
                <a:cs typeface="+mj-cs"/>
                <a:sym typeface="Helvetica"/>
              </a:rPr>
              <a:t>的例子</a:t>
            </a:r>
          </a:p>
        </p:txBody>
      </p:sp>
    </p:spTree>
    <p:extLst>
      <p:ext uri="{BB962C8B-B14F-4D97-AF65-F5344CB8AC3E}">
        <p14:creationId xmlns:p14="http://schemas.microsoft.com/office/powerpoint/2010/main" val="3568655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如何选取合适的</a:t>
            </a:r>
            <a:r>
              <a:t>threshold</a:t>
            </a:r>
          </a:p>
          <a:p>
            <a:pPr defTabSz="914400">
              <a:defRPr sz="1200">
                <a:latin typeface="楷体"/>
                <a:ea typeface="楷体"/>
                <a:cs typeface="楷体"/>
                <a:sym typeface="楷体"/>
              </a:defRPr>
            </a:pPr>
            <a:r>
              <a:t>基本思想：将二值化得到的二值图像视为两部分，一部分对应前景（Foreground），另一部分对应背景（Background）。尝试找到一个合适的threshold使得到的前景和背景的内部方差最小，而它们之间的方差则最大。</a:t>
            </a:r>
          </a:p>
          <a:p>
            <a:pPr defTabSz="914400">
              <a:defRPr sz="1200">
                <a:latin typeface="Calibri"/>
                <a:ea typeface="Calibri"/>
                <a:cs typeface="Calibri"/>
                <a:sym typeface="Calibri"/>
              </a:defRPr>
            </a:pPr>
            <a:endParaRPr/>
          </a:p>
        </p:txBody>
      </p:sp>
    </p:spTree>
    <p:extLst>
      <p:ext uri="{BB962C8B-B14F-4D97-AF65-F5344CB8AC3E}">
        <p14:creationId xmlns:p14="http://schemas.microsoft.com/office/powerpoint/2010/main" val="179448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lvl="1" indent="457200" defTabSz="914400">
              <a:defRPr sz="2400">
                <a:latin typeface="Calibri"/>
                <a:ea typeface="Calibri"/>
                <a:cs typeface="Calibri"/>
                <a:sym typeface="Calibri"/>
              </a:defRPr>
            </a:pPr>
            <a:r>
              <a:t>Step 1: </a:t>
            </a:r>
            <a:r>
              <a:rPr>
                <a:latin typeface="+mj-lt"/>
                <a:ea typeface="+mj-ea"/>
                <a:cs typeface="+mj-cs"/>
                <a:sym typeface="Helvetica"/>
              </a:rPr>
              <a:t>确定原始图像中像素的最大值和最小值；</a:t>
            </a:r>
          </a:p>
          <a:p>
            <a:pPr lvl="1" indent="457200" defTabSz="914400">
              <a:defRPr sz="2400">
                <a:latin typeface="Calibri"/>
                <a:ea typeface="Calibri"/>
                <a:cs typeface="Calibri"/>
                <a:sym typeface="Calibri"/>
              </a:defRPr>
            </a:pPr>
            <a:r>
              <a:t>Step 2: </a:t>
            </a:r>
            <a:r>
              <a:rPr>
                <a:latin typeface="+mj-lt"/>
                <a:ea typeface="+mj-ea"/>
                <a:cs typeface="+mj-cs"/>
                <a:sym typeface="Helvetica"/>
              </a:rPr>
              <a:t>最小值加</a:t>
            </a:r>
            <a:r>
              <a:t>1</a:t>
            </a:r>
            <a:r>
              <a:rPr>
                <a:latin typeface="+mj-lt"/>
                <a:ea typeface="+mj-ea"/>
                <a:cs typeface="+mj-cs"/>
                <a:sym typeface="Helvetica"/>
              </a:rPr>
              <a:t>作为</a:t>
            </a:r>
            <a:r>
              <a:t>threshold</a:t>
            </a:r>
            <a:r>
              <a:rPr>
                <a:latin typeface="+mj-lt"/>
                <a:ea typeface="+mj-ea"/>
                <a:cs typeface="+mj-cs"/>
                <a:sym typeface="Helvetica"/>
              </a:rPr>
              <a:t>对原始图像进行二值化操作；</a:t>
            </a:r>
          </a:p>
          <a:p>
            <a:pPr lvl="1" indent="457200" defTabSz="914400">
              <a:defRPr sz="2400">
                <a:latin typeface="Calibri"/>
                <a:ea typeface="Calibri"/>
                <a:cs typeface="Calibri"/>
                <a:sym typeface="Calibri"/>
              </a:defRPr>
            </a:pPr>
            <a:r>
              <a:t>Step 3: </a:t>
            </a:r>
            <a:r>
              <a:rPr>
                <a:latin typeface="+mj-lt"/>
                <a:ea typeface="+mj-ea"/>
                <a:cs typeface="+mj-cs"/>
                <a:sym typeface="Helvetica"/>
              </a:rPr>
              <a:t>根据对应关系确定前景和背景，分别计算当前</a:t>
            </a:r>
            <a:r>
              <a:t>threshold</a:t>
            </a:r>
            <a:r>
              <a:rPr>
                <a:latin typeface="+mj-lt"/>
                <a:ea typeface="+mj-ea"/>
                <a:cs typeface="+mj-cs"/>
                <a:sym typeface="Helvetica"/>
              </a:rPr>
              <a:t>下的内部协方差和外部协方差；</a:t>
            </a:r>
          </a:p>
          <a:p>
            <a:pPr lvl="1" indent="457200" defTabSz="914400">
              <a:defRPr sz="2400">
                <a:latin typeface="Calibri"/>
                <a:ea typeface="Calibri"/>
                <a:cs typeface="Calibri"/>
                <a:sym typeface="Calibri"/>
              </a:defRPr>
            </a:pPr>
            <a:r>
              <a:t>Step 4: </a:t>
            </a:r>
            <a:r>
              <a:rPr>
                <a:latin typeface="+mj-lt"/>
                <a:ea typeface="+mj-ea"/>
                <a:cs typeface="+mj-cs"/>
                <a:sym typeface="Helvetica"/>
              </a:rPr>
              <a:t>回到</a:t>
            </a:r>
            <a:r>
              <a:t>Step 2</a:t>
            </a:r>
            <a:r>
              <a:rPr>
                <a:latin typeface="+mj-lt"/>
                <a:ea typeface="+mj-ea"/>
                <a:cs typeface="+mj-cs"/>
                <a:sym typeface="Helvetica"/>
              </a:rPr>
              <a:t>直到达到像素最大值；</a:t>
            </a:r>
          </a:p>
          <a:p>
            <a:pPr lvl="1" indent="457200" defTabSz="914400">
              <a:defRPr sz="2400">
                <a:latin typeface="Calibri"/>
                <a:ea typeface="Calibri"/>
                <a:cs typeface="Calibri"/>
                <a:sym typeface="Calibri"/>
              </a:defRPr>
            </a:pPr>
            <a:r>
              <a:t>Step 5</a:t>
            </a:r>
            <a:r>
              <a:rPr>
                <a:latin typeface="+mj-lt"/>
                <a:ea typeface="+mj-ea"/>
                <a:cs typeface="+mj-cs"/>
                <a:sym typeface="Helvetica"/>
              </a:rPr>
              <a:t>：找到最大外部和最小内部协方差对应的</a:t>
            </a:r>
            <a:r>
              <a:t>threshold.</a:t>
            </a:r>
          </a:p>
        </p:txBody>
      </p:sp>
    </p:spTree>
    <p:extLst>
      <p:ext uri="{BB962C8B-B14F-4D97-AF65-F5344CB8AC3E}">
        <p14:creationId xmlns:p14="http://schemas.microsoft.com/office/powerpoint/2010/main" val="20121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defTabSz="914400">
              <a:defRPr sz="1200">
                <a:latin typeface="Calibri"/>
                <a:ea typeface="Calibri"/>
                <a:cs typeface="Calibri"/>
                <a:sym typeface="Calibri"/>
              </a:defRPr>
            </a:pPr>
            <a:r>
              <a:rPr>
                <a:latin typeface="+mj-lt"/>
                <a:ea typeface="+mj-ea"/>
                <a:cs typeface="+mj-cs"/>
                <a:sym typeface="Helvetica"/>
              </a:rPr>
              <a:t>前述</a:t>
            </a:r>
            <a:r>
              <a:t>thresholding</a:t>
            </a:r>
            <a:r>
              <a:rPr>
                <a:latin typeface="+mj-lt"/>
                <a:ea typeface="+mj-ea"/>
                <a:cs typeface="+mj-cs"/>
                <a:sym typeface="Helvetica"/>
              </a:rPr>
              <a:t>策略推广到彩色图像，同时考虑</a:t>
            </a:r>
            <a:r>
              <a:t>rgb</a:t>
            </a:r>
            <a:r>
              <a:rPr>
                <a:latin typeface="+mj-lt"/>
                <a:ea typeface="+mj-ea"/>
                <a:cs typeface="+mj-cs"/>
                <a:sym typeface="Helvetica"/>
              </a:rPr>
              <a:t>三个通道，我们就可以针对特定的色彩进行</a:t>
            </a:r>
            <a:r>
              <a:t>thresholding</a:t>
            </a:r>
            <a:r>
              <a:rPr>
                <a:latin typeface="+mj-lt"/>
                <a:ea typeface="+mj-ea"/>
                <a:cs typeface="+mj-cs"/>
                <a:sym typeface="Helvetica"/>
              </a:rPr>
              <a:t>操作，</a:t>
            </a:r>
          </a:p>
        </p:txBody>
      </p:sp>
    </p:spTree>
    <p:extLst>
      <p:ext uri="{BB962C8B-B14F-4D97-AF65-F5344CB8AC3E}">
        <p14:creationId xmlns:p14="http://schemas.microsoft.com/office/powerpoint/2010/main" val="2032031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4" name="标题文本"/>
          <p:cNvSpPr txBox="1">
            <a:spLocks noGrp="1"/>
          </p:cNvSpPr>
          <p:nvPr>
            <p:ph type="title"/>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15" name="正文级别 1…"/>
          <p:cNvSpPr txBox="1">
            <a:spLocks noGrp="1"/>
          </p:cNvSpPr>
          <p:nvPr>
            <p:ph type="body" sz="quarter" idx="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6"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1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22"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12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垂直排列标题与文本">
    <p:spTree>
      <p:nvGrpSpPr>
        <p:cNvPr id="1" name=""/>
        <p:cNvGrpSpPr/>
        <p:nvPr/>
      </p:nvGrpSpPr>
      <p:grpSpPr>
        <a:xfrm>
          <a:off x="0" y="0"/>
          <a:ext cx="0" cy="0"/>
          <a:chOff x="0" y="0"/>
          <a:chExt cx="0" cy="0"/>
        </a:xfrm>
      </p:grpSpPr>
      <p:sp>
        <p:nvSpPr>
          <p:cNvPr id="131" name="矩形"/>
          <p:cNvSpPr/>
          <p:nvPr/>
        </p:nvSpPr>
        <p:spPr>
          <a:xfrm>
            <a:off x="6598919" y="0"/>
            <a:ext cx="45721" cy="6858000"/>
          </a:xfrm>
          <a:prstGeom prst="rect">
            <a:avLst/>
          </a:prstGeom>
          <a:solidFill>
            <a:srgbClr val="FFFFFF"/>
          </a:solidFill>
          <a:ln w="12700">
            <a:miter lim="400000"/>
          </a:ln>
          <a:effectLst>
            <a:outerShdw blurRad="38100" dist="10160" dir="10800000" rotWithShape="0">
              <a:srgbClr val="000000">
                <a:alpha val="60000"/>
              </a:srgbClr>
            </a:outerShdw>
          </a:effectLst>
        </p:spPr>
        <p:txBody>
          <a:bodyPr lIns="45719" rIns="45719" anchor="ctr"/>
          <a:lstStyle/>
          <a:p>
            <a:pPr algn="ctr">
              <a:defRPr>
                <a:solidFill>
                  <a:srgbClr val="FFFFFF"/>
                </a:solidFill>
              </a:defRPr>
            </a:pPr>
            <a:endParaRPr/>
          </a:p>
        </p:txBody>
      </p:sp>
      <p:sp>
        <p:nvSpPr>
          <p:cNvPr id="132" name="矩形"/>
          <p:cNvSpPr/>
          <p:nvPr/>
        </p:nvSpPr>
        <p:spPr>
          <a:xfrm>
            <a:off x="6647687" y="0"/>
            <a:ext cx="2514602"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3" name="标题文本"/>
          <p:cNvSpPr txBox="1">
            <a:spLocks noGrp="1"/>
          </p:cNvSpPr>
          <p:nvPr>
            <p:ph type="title"/>
          </p:nvPr>
        </p:nvSpPr>
        <p:spPr>
          <a:xfrm>
            <a:off x="6781800" y="274639"/>
            <a:ext cx="1905000" cy="5851526"/>
          </a:xfrm>
          <a:prstGeom prst="rect">
            <a:avLst/>
          </a:prstGeom>
        </p:spPr>
        <p:txBody>
          <a:bodyPr/>
          <a:lstStyle/>
          <a:p>
            <a:r>
              <a:t>标题文本</a:t>
            </a:r>
          </a:p>
        </p:txBody>
      </p:sp>
      <p:sp>
        <p:nvSpPr>
          <p:cNvPr id="134" name="正文级别 1…"/>
          <p:cNvSpPr txBox="1">
            <a:spLocks noGrp="1"/>
          </p:cNvSpPr>
          <p:nvPr>
            <p:ph type="body" idx="1"/>
          </p:nvPr>
        </p:nvSpPr>
        <p:spPr>
          <a:xfrm>
            <a:off x="457200" y="304800"/>
            <a:ext cx="6019800" cy="58515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标题幻灯片 0">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24"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5" name="标题文本"/>
          <p:cNvSpPr txBox="1">
            <a:spLocks noGrp="1"/>
          </p:cNvSpPr>
          <p:nvPr>
            <p:ph type="title"/>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26" name="正文级别 1…"/>
          <p:cNvSpPr txBox="1">
            <a:spLocks noGrp="1"/>
          </p:cNvSpPr>
          <p:nvPr>
            <p:ph type="body" sz="quarter" idx="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7"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28"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5" name="标题文本"/>
          <p:cNvSpPr txBox="1">
            <a:spLocks noGrp="1"/>
          </p:cNvSpPr>
          <p:nvPr>
            <p:ph type="title"/>
          </p:nvPr>
        </p:nvSpPr>
        <p:spPr>
          <a:prstGeom prst="rect">
            <a:avLst/>
          </a:prstGeom>
        </p:spPr>
        <p:txBody>
          <a:bodyPr/>
          <a:lstStyle/>
          <a:p>
            <a:r>
              <a:t>标题文本</a:t>
            </a:r>
          </a:p>
        </p:txBody>
      </p:sp>
      <p:sp>
        <p:nvSpPr>
          <p:cNvPr id="3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节标题">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53" name="矩形"/>
          <p:cNvSpPr/>
          <p:nvPr/>
        </p:nvSpPr>
        <p:spPr>
          <a:xfrm>
            <a:off x="0" y="0"/>
            <a:ext cx="9144000" cy="26025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4" name="矩形"/>
          <p:cNvSpPr/>
          <p:nvPr/>
        </p:nvSpPr>
        <p:spPr>
          <a:xfrm>
            <a:off x="0" y="2602520"/>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55" name="标题文本"/>
          <p:cNvSpPr txBox="1">
            <a:spLocks noGrp="1"/>
          </p:cNvSpPr>
          <p:nvPr>
            <p:ph type="title"/>
          </p:nvPr>
        </p:nvSpPr>
        <p:spPr>
          <a:xfrm>
            <a:off x="749808" y="118871"/>
            <a:ext cx="8013193" cy="1636778"/>
          </a:xfrm>
          <a:prstGeom prst="rect">
            <a:avLst/>
          </a:prstGeom>
        </p:spPr>
        <p:txBody>
          <a:bodyPr lIns="0" tIns="0" rIns="0" bIns="0" anchor="b"/>
          <a:lstStyle>
            <a:lvl1pPr>
              <a:defRPr sz="4700"/>
            </a:lvl1pPr>
          </a:lstStyle>
          <a:p>
            <a:r>
              <a:t>标题文本</a:t>
            </a:r>
          </a:p>
        </p:txBody>
      </p:sp>
      <p:sp>
        <p:nvSpPr>
          <p:cNvPr id="56" name="正文级别 1…"/>
          <p:cNvSpPr txBox="1">
            <a:spLocks noGrp="1"/>
          </p:cNvSpPr>
          <p:nvPr>
            <p:ph type="body" sz="quarter" idx="1"/>
          </p:nvPr>
        </p:nvSpPr>
        <p:spPr>
          <a:xfrm>
            <a:off x="740663" y="1828800"/>
            <a:ext cx="8022337" cy="685800"/>
          </a:xfrm>
          <a:prstGeom prst="rect">
            <a:avLst/>
          </a:prstGeom>
        </p:spPr>
        <p:txBody>
          <a:bodyPr lIns="0" tIns="0" rIns="0" bIns="0"/>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5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64"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65" name="正文级别 1…"/>
          <p:cNvSpPr txBox="1">
            <a:spLocks noGrp="1"/>
          </p:cNvSpPr>
          <p:nvPr>
            <p:ph type="body" sz="half" idx="1"/>
          </p:nvPr>
        </p:nvSpPr>
        <p:spPr>
          <a:xfrm>
            <a:off x="457200" y="1773935"/>
            <a:ext cx="4038600" cy="4623817"/>
          </a:xfrm>
          <a:prstGeom prst="rect">
            <a:avLst/>
          </a:prstGeom>
        </p:spPr>
        <p:txBody>
          <a:bodyPr/>
          <a:lstStyle>
            <a:lvl1pPr>
              <a:defRPr sz="2800"/>
            </a:lvl1pPr>
            <a:lvl2pPr marL="777239" indent="-320039">
              <a:defRPr sz="2800"/>
            </a:lvl2pPr>
            <a:lvl3pPr marL="1088136" indent="-320039">
              <a:defRPr sz="2800"/>
            </a:lvl3pPr>
            <a:lvl4pPr marL="1317752" indent="-284480">
              <a:defRPr sz="2800"/>
            </a:lvl4pPr>
            <a:lvl5pPr marL="1528063" indent="-284480">
              <a:defRPr sz="2800"/>
            </a:lvl5pPr>
          </a:lstStyle>
          <a:p>
            <a:r>
              <a:t>正文级别 1</a:t>
            </a:r>
          </a:p>
          <a:p>
            <a:pPr lvl="1"/>
            <a:r>
              <a:t>正文级别 2</a:t>
            </a:r>
          </a:p>
          <a:p>
            <a:pPr lvl="2"/>
            <a:r>
              <a:t>正文级别 3</a:t>
            </a:r>
          </a:p>
          <a:p>
            <a:pPr lvl="3"/>
            <a:r>
              <a:t>正文级别 4</a:t>
            </a:r>
          </a:p>
          <a:p>
            <a:pPr lvl="4"/>
            <a:r>
              <a:t>正文级别 5</a:t>
            </a:r>
          </a:p>
        </p:txBody>
      </p:sp>
      <p:sp>
        <p:nvSpPr>
          <p:cNvPr id="6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7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74" name="正文级别 1…"/>
          <p:cNvSpPr txBox="1">
            <a:spLocks noGrp="1"/>
          </p:cNvSpPr>
          <p:nvPr>
            <p:ph type="body" sz="quarter" idx="1"/>
          </p:nvPr>
        </p:nvSpPr>
        <p:spPr>
          <a:xfrm>
            <a:off x="457200" y="1698986"/>
            <a:ext cx="4040188" cy="715356"/>
          </a:xfrm>
          <a:prstGeom prst="rect">
            <a:avLst/>
          </a:prstGeom>
        </p:spPr>
        <p:txBody>
          <a:bodyPr anchor="ctr"/>
          <a:lstStyle>
            <a:lvl1pPr marL="0" indent="0">
              <a:buClrTx/>
              <a:buSzTx/>
              <a:buNone/>
              <a:defRPr sz="2300" b="1" cap="all">
                <a:latin typeface="+mj-lt"/>
                <a:ea typeface="+mj-ea"/>
                <a:cs typeface="+mj-cs"/>
                <a:sym typeface="Helvetica"/>
              </a:defRPr>
            </a:lvl1pPr>
            <a:lvl2pPr marL="0" indent="457200">
              <a:buClrTx/>
              <a:buSzTx/>
              <a:buNone/>
              <a:defRPr sz="2300" b="1" cap="all">
                <a:latin typeface="+mj-lt"/>
                <a:ea typeface="+mj-ea"/>
                <a:cs typeface="+mj-cs"/>
                <a:sym typeface="Helvetica"/>
              </a:defRPr>
            </a:lvl2pPr>
            <a:lvl3pPr marL="0" indent="914400">
              <a:buClrTx/>
              <a:buSzTx/>
              <a:buNone/>
              <a:defRPr sz="2300" b="1" cap="all">
                <a:latin typeface="+mj-lt"/>
                <a:ea typeface="+mj-ea"/>
                <a:cs typeface="+mj-cs"/>
                <a:sym typeface="Helvetica"/>
              </a:defRPr>
            </a:lvl3pPr>
            <a:lvl4pPr marL="0" indent="1371600">
              <a:buClrTx/>
              <a:buSzTx/>
              <a:buNone/>
              <a:defRPr sz="2300" b="1" cap="all">
                <a:latin typeface="+mj-lt"/>
                <a:ea typeface="+mj-ea"/>
                <a:cs typeface="+mj-cs"/>
                <a:sym typeface="Helvetica"/>
              </a:defRPr>
            </a:lvl4pPr>
            <a:lvl5pPr marL="0" indent="1828800">
              <a:buClrTx/>
              <a:buSzTx/>
              <a:buNone/>
              <a:defRPr sz="2300" b="1" cap="a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75" name="矩形"/>
          <p:cNvSpPr>
            <a:spLocks noGrp="1"/>
          </p:cNvSpPr>
          <p:nvPr>
            <p:ph type="body" sz="quarter" idx="13"/>
          </p:nvPr>
        </p:nvSpPr>
        <p:spPr>
          <a:xfrm>
            <a:off x="4645025" y="1698986"/>
            <a:ext cx="4041775" cy="715357"/>
          </a:xfrm>
          <a:prstGeom prst="rect">
            <a:avLst/>
          </a:prstGeom>
        </p:spPr>
        <p:txBody>
          <a:bodyPr anchor="ctr"/>
          <a:lstStyle/>
          <a:p>
            <a:pPr marL="0" indent="0">
              <a:buClrTx/>
              <a:buSzTx/>
              <a:buNone/>
              <a:defRPr sz="2300" b="1" cap="all">
                <a:latin typeface="+mj-lt"/>
                <a:ea typeface="+mj-ea"/>
                <a:cs typeface="+mj-cs"/>
                <a:sym typeface="Helvetica"/>
              </a:defRPr>
            </a:pPr>
            <a:endParaRP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98" name="标题文本"/>
          <p:cNvSpPr txBox="1">
            <a:spLocks noGrp="1"/>
          </p:cNvSpPr>
          <p:nvPr>
            <p:ph type="title"/>
          </p:nvPr>
        </p:nvSpPr>
        <p:spPr>
          <a:xfrm>
            <a:off x="167837" y="152400"/>
            <a:ext cx="2523746" cy="978409"/>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99" name="正文级别 1…"/>
          <p:cNvSpPr txBox="1">
            <a:spLocks noGrp="1"/>
          </p:cNvSpPr>
          <p:nvPr>
            <p:ph type="body" idx="1"/>
          </p:nvPr>
        </p:nvSpPr>
        <p:spPr>
          <a:xfrm>
            <a:off x="3019376" y="1743132"/>
            <a:ext cx="5920642" cy="455888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矩形"/>
          <p:cNvSpPr>
            <a:spLocks noGrp="1"/>
          </p:cNvSpPr>
          <p:nvPr>
            <p:ph type="body" sz="quarter" idx="13"/>
          </p:nvPr>
        </p:nvSpPr>
        <p:spPr>
          <a:xfrm>
            <a:off x="167837" y="1730018"/>
            <a:ext cx="2468882" cy="4572001"/>
          </a:xfrm>
          <a:prstGeom prst="rect">
            <a:avLst/>
          </a:prstGeom>
        </p:spPr>
        <p:txBody>
          <a:bodyPr/>
          <a:lstStyle/>
          <a:p>
            <a:pPr marL="0" indent="0">
              <a:buClrTx/>
              <a:buSzTx/>
              <a:buNone/>
              <a:defRPr sz="1400"/>
            </a:pPr>
            <a:endParaRPr/>
          </a:p>
        </p:txBody>
      </p:sp>
      <p:sp>
        <p:nvSpPr>
          <p:cNvPr id="101"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D4D4D6"/>
        </a:solidFill>
        <a:effectLst/>
      </p:bgPr>
    </p:bg>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64592" y="155447"/>
            <a:ext cx="2525150" cy="978410"/>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111" name="图像"/>
          <p:cNvSpPr>
            <a:spLocks noGrp="1"/>
          </p:cNvSpPr>
          <p:nvPr>
            <p:ph type="pic" idx="13"/>
          </p:nvPr>
        </p:nvSpPr>
        <p:spPr>
          <a:xfrm>
            <a:off x="2903804" y="1484808"/>
            <a:ext cx="6247398" cy="5373193"/>
          </a:xfrm>
          <a:prstGeom prst="rect">
            <a:avLst/>
          </a:prstGeom>
        </p:spPr>
        <p:txBody>
          <a:bodyPr lIns="91439" rIns="91439">
            <a:noAutofit/>
          </a:bodyPr>
          <a:lstStyle/>
          <a:p>
            <a:endParaRPr/>
          </a:p>
        </p:txBody>
      </p:sp>
      <p:sp>
        <p:nvSpPr>
          <p:cNvPr id="112" name="正文级别 1…"/>
          <p:cNvSpPr txBox="1">
            <a:spLocks noGrp="1"/>
          </p:cNvSpPr>
          <p:nvPr>
            <p:ph type="body" sz="quarter" idx="1"/>
          </p:nvPr>
        </p:nvSpPr>
        <p:spPr>
          <a:xfrm>
            <a:off x="164592" y="1728216"/>
            <a:ext cx="2468880" cy="4572001"/>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t>正文级别 1</a:t>
            </a:r>
          </a:p>
          <a:p>
            <a:pPr lvl="1"/>
            <a:r>
              <a:t>正文级别 2</a:t>
            </a:r>
          </a:p>
          <a:p>
            <a:pPr lvl="2"/>
            <a:r>
              <a:t>正文级别 3</a:t>
            </a:r>
          </a:p>
          <a:p>
            <a:pPr lvl="3"/>
            <a:r>
              <a:t>正文级别 4</a:t>
            </a:r>
          </a:p>
          <a:p>
            <a:pPr lvl="4"/>
            <a:r>
              <a:t>正文级别 5</a:t>
            </a:r>
          </a:p>
        </p:txBody>
      </p:sp>
      <p:sp>
        <p:nvSpPr>
          <p:cNvPr id="113"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4"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5" name="幻灯片编号"/>
          <p:cNvSpPr txBox="1">
            <a:spLocks noGrp="1"/>
          </p:cNvSpPr>
          <p:nvPr>
            <p:ph type="sldNum" sz="quarter" idx="2"/>
          </p:nvPr>
        </p:nvSpPr>
        <p:spPr>
          <a:xfrm>
            <a:off x="8890976" y="1193799"/>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0" y="1435895"/>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3" name="矩形"/>
          <p:cNvSpPr/>
          <p:nvPr/>
        </p:nvSpPr>
        <p:spPr>
          <a:xfrm>
            <a:off x="-1" y="-1"/>
            <a:ext cx="9144001" cy="1433735"/>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标题文本"/>
          <p:cNvSpPr txBox="1">
            <a:spLocks noGrp="1"/>
          </p:cNvSpPr>
          <p:nvPr>
            <p:ph type="title"/>
          </p:nvPr>
        </p:nvSpPr>
        <p:spPr>
          <a:xfrm>
            <a:off x="457200" y="155447"/>
            <a:ext cx="8229600" cy="1252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5" name="正文级别 1…"/>
          <p:cNvSpPr txBox="1">
            <a:spLocks noGrp="1"/>
          </p:cNvSpPr>
          <p:nvPr>
            <p:ph type="body" idx="1"/>
          </p:nvPr>
        </p:nvSpPr>
        <p:spPr>
          <a:xfrm>
            <a:off x="457200" y="1775191"/>
            <a:ext cx="8229600" cy="4625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756044" y="6573518"/>
            <a:ext cx="182216" cy="177801"/>
          </a:xfrm>
          <a:prstGeom prst="rect">
            <a:avLst/>
          </a:prstGeom>
          <a:ln w="12700">
            <a:miter lim="400000"/>
          </a:ln>
        </p:spPr>
        <p:txBody>
          <a:bodyPr wrap="none" lIns="0" tIns="0" rIns="0" bIns="0" anchor="b">
            <a:spAutoFit/>
          </a:bodyPr>
          <a:lstStyle>
            <a:lvl1pPr algn="r">
              <a:defRPr sz="1200">
                <a:solidFill>
                  <a:srgbClr val="41414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Lst>
  <p:transition spd="med"/>
  <p:txStyles>
    <p:titleStyle>
      <a:lvl1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1pPr>
      <a:lvl2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2pPr>
      <a:lvl3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3pPr>
      <a:lvl4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4pPr>
      <a:lvl5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5pPr>
      <a:lvl6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6pPr>
      <a:lvl7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7pPr>
      <a:lvl8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8pPr>
      <a:lvl9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9pPr>
    </p:titleStyle>
    <p:bodyStyle>
      <a:lvl1pPr marL="438912" marR="0" indent="-320040" algn="l" defTabSz="914400" rtl="0" latinLnBrk="0">
        <a:lnSpc>
          <a:spcPct val="100000"/>
        </a:lnSpc>
        <a:spcBef>
          <a:spcPts val="0"/>
        </a:spcBef>
        <a:spcAft>
          <a:spcPts val="0"/>
        </a:spcAft>
        <a:buClr>
          <a:schemeClr val="accent1"/>
        </a:buClr>
        <a:buSzPct val="80000"/>
        <a:buFontTx/>
        <a:buChar char="◼"/>
        <a:tabLst/>
        <a:defRPr sz="3200" b="0" i="0" u="none" strike="noStrike" cap="none" spc="0" baseline="0">
          <a:solidFill>
            <a:srgbClr val="000000"/>
          </a:solidFill>
          <a:uFillTx/>
          <a:latin typeface="Corbel"/>
          <a:ea typeface="Corbel"/>
          <a:cs typeface="Corbel"/>
          <a:sym typeface="Corbel"/>
        </a:defRPr>
      </a:lvl1pPr>
      <a:lvl2pPr marL="770708" marR="0" indent="-313508" algn="l" defTabSz="914400" rtl="0" latinLnBrk="0">
        <a:lnSpc>
          <a:spcPct val="100000"/>
        </a:lnSpc>
        <a:spcBef>
          <a:spcPts val="0"/>
        </a:spcBef>
        <a:spcAft>
          <a:spcPts val="0"/>
        </a:spcAft>
        <a:buClr>
          <a:schemeClr val="accent1"/>
        </a:buClr>
        <a:buSzPct val="90000"/>
        <a:buFontTx/>
        <a:buChar char="▪"/>
        <a:tabLst/>
        <a:defRPr sz="3200" b="0" i="0" u="none" strike="noStrike" cap="none" spc="0" baseline="0">
          <a:solidFill>
            <a:srgbClr val="000000"/>
          </a:solidFill>
          <a:uFillTx/>
          <a:latin typeface="Corbel"/>
          <a:ea typeface="Corbel"/>
          <a:cs typeface="Corbel"/>
          <a:sym typeface="Corbel"/>
        </a:defRPr>
      </a:lvl2pPr>
      <a:lvl3pPr marL="1072896" marR="0" indent="-304800"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3pPr>
      <a:lvl4pPr marL="132588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4pPr>
      <a:lvl5pPr marL="1536191"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5pPr>
      <a:lvl6pPr marL="173736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6pPr>
      <a:lvl7pPr marL="1971039"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7pPr>
      <a:lvl8pPr marL="2172207"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8pPr>
      <a:lvl9pPr marL="2373375"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Digital Image Processing 图像信息处理"/>
          <p:cNvSpPr txBox="1">
            <a:spLocks noGrp="1"/>
          </p:cNvSpPr>
          <p:nvPr>
            <p:ph type="title"/>
          </p:nvPr>
        </p:nvSpPr>
        <p:spPr>
          <a:xfrm>
            <a:off x="685800" y="3355847"/>
            <a:ext cx="8077200" cy="1673352"/>
          </a:xfrm>
          <a:prstGeom prst="rect">
            <a:avLst/>
          </a:prstGeom>
        </p:spPr>
        <p:txBody>
          <a:bodyPr/>
          <a:lstStyle/>
          <a:p>
            <a:pPr defTabSz="740663">
              <a:defRPr sz="3402"/>
            </a:pPr>
            <a:r>
              <a:t>Digital Image Processing</a:t>
            </a:r>
            <a:br/>
            <a:r>
              <a:t>图像信息处理</a:t>
            </a:r>
            <a:br/>
            <a:endParaRPr/>
          </a:p>
        </p:txBody>
      </p:sp>
      <p:sp>
        <p:nvSpPr>
          <p:cNvPr id="145" name="宋明黎…"/>
          <p:cNvSpPr txBox="1">
            <a:spLocks noGrp="1"/>
          </p:cNvSpPr>
          <p:nvPr>
            <p:ph type="body" sz="quarter" idx="1"/>
          </p:nvPr>
        </p:nvSpPr>
        <p:spPr>
          <a:prstGeom prst="rect">
            <a:avLst/>
          </a:prstGeom>
        </p:spPr>
        <p:txBody>
          <a:bodyPr/>
          <a:lstStyle/>
          <a:p>
            <a:pPr defTabSz="868680">
              <a:lnSpc>
                <a:spcPct val="90000"/>
              </a:lnSpc>
              <a:defRPr sz="1900"/>
            </a:pPr>
            <a:r>
              <a:rPr dirty="0" err="1">
                <a:latin typeface="+mj-lt"/>
                <a:ea typeface="+mj-ea"/>
                <a:cs typeface="+mj-cs"/>
                <a:sym typeface="Helvetica"/>
              </a:rPr>
              <a:t>宋明黎</a:t>
            </a:r>
            <a:endParaRPr dirty="0">
              <a:latin typeface="+mj-lt"/>
              <a:ea typeface="+mj-ea"/>
              <a:cs typeface="+mj-cs"/>
              <a:sym typeface="Helvetica"/>
            </a:endParaRPr>
          </a:p>
          <a:p>
            <a:pPr defTabSz="868680">
              <a:lnSpc>
                <a:spcPct val="90000"/>
              </a:lnSpc>
              <a:defRPr sz="1900"/>
            </a:pPr>
            <a:r>
              <a:rPr dirty="0" err="1"/>
              <a:t>brooksong@zju.edu.cn</a:t>
            </a:r>
            <a:endParaRPr dirty="0"/>
          </a:p>
          <a:p>
            <a:pPr defTabSz="868680">
              <a:lnSpc>
                <a:spcPct val="90000"/>
              </a:lnSpc>
              <a:defRPr sz="1900"/>
            </a:pPr>
            <a:r>
              <a:rPr dirty="0" err="1">
                <a:latin typeface="+mj-lt"/>
                <a:ea typeface="+mj-ea"/>
                <a:cs typeface="+mj-cs"/>
                <a:sym typeface="Helvetica"/>
              </a:rPr>
              <a:t>计算机学院</a:t>
            </a:r>
            <a:endParaRPr dirty="0">
              <a:latin typeface="+mj-lt"/>
              <a:ea typeface="+mj-ea"/>
              <a:cs typeface="+mj-cs"/>
              <a:sym typeface="Helvetica"/>
            </a:endParaRPr>
          </a:p>
          <a:p>
            <a:pPr defTabSz="868680">
              <a:lnSpc>
                <a:spcPct val="90000"/>
              </a:lnSpc>
              <a:defRPr sz="1900"/>
            </a:pPr>
            <a:r>
              <a:rPr dirty="0" err="1">
                <a:latin typeface="+mj-lt"/>
                <a:ea typeface="+mj-ea"/>
                <a:cs typeface="+mj-cs"/>
                <a:sym typeface="Helvetica"/>
              </a:rPr>
              <a:t>浙江大学</a:t>
            </a:r>
            <a:endParaRPr dirty="0">
              <a:latin typeface="+mj-lt"/>
              <a:ea typeface="+mj-ea"/>
              <a:cs typeface="+mj-cs"/>
              <a:sym typeface="Helvetica"/>
            </a:endParaRPr>
          </a:p>
          <a:p>
            <a:pPr defTabSz="868680">
              <a:lnSpc>
                <a:spcPct val="90000"/>
              </a:lnSpc>
              <a:defRPr sz="1900"/>
            </a:pPr>
            <a:r>
              <a:rPr dirty="0"/>
              <a:t>20</a:t>
            </a:r>
            <a:r>
              <a:rPr lang="en-US" altLang="zh-CN" dirty="0" smtClean="0"/>
              <a:t>23</a:t>
            </a:r>
            <a:r>
              <a:rPr lang="zh-CN" altLang="en-US" dirty="0" smtClean="0">
                <a:latin typeface="+mj-lt"/>
                <a:ea typeface="+mj-ea"/>
                <a:cs typeface="+mj-cs"/>
                <a:sym typeface="Helvetica"/>
              </a:rPr>
              <a:t>秋冬</a:t>
            </a:r>
            <a:r>
              <a:rPr dirty="0" err="1">
                <a:latin typeface="+mj-lt"/>
                <a:ea typeface="+mj-ea"/>
                <a:cs typeface="+mj-cs"/>
                <a:sym typeface="Helvetica"/>
              </a:rPr>
              <a:t>学期</a:t>
            </a:r>
            <a:r>
              <a:rPr dirty="0"/>
              <a:t> </a:t>
            </a:r>
          </a:p>
        </p:txBody>
      </p:sp>
      <p:sp>
        <p:nvSpPr>
          <p:cNvPr id="146" name="Mingli Song…"/>
          <p:cNvSpPr txBox="1"/>
          <p:nvPr/>
        </p:nvSpPr>
        <p:spPr>
          <a:xfrm>
            <a:off x="539551" y="5306415"/>
            <a:ext cx="8077201" cy="142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p>
            <a:pPr>
              <a:defRPr>
                <a:solidFill>
                  <a:srgbClr val="FFFFFF"/>
                </a:solidFill>
              </a:defRPr>
            </a:pPr>
            <a:r>
              <a:rPr dirty="0"/>
              <a:t>Mingli Song</a:t>
            </a:r>
            <a:endParaRPr sz="2000" dirty="0"/>
          </a:p>
          <a:p>
            <a:pPr>
              <a:defRPr>
                <a:solidFill>
                  <a:srgbClr val="FFFFFF"/>
                </a:solidFill>
              </a:defRPr>
            </a:pPr>
            <a:r>
              <a:rPr dirty="0"/>
              <a:t>College of Computer Science, Zhejiang University</a:t>
            </a:r>
            <a:endParaRPr sz="2000" dirty="0"/>
          </a:p>
          <a:p>
            <a:pPr>
              <a:defRPr>
                <a:solidFill>
                  <a:srgbClr val="FFFFFF"/>
                </a:solidFill>
              </a:defRPr>
            </a:pPr>
            <a:r>
              <a:rPr dirty="0" err="1"/>
              <a:t>brooksong@zju.edu.cn</a:t>
            </a:r>
            <a:endParaRPr sz="2000" dirty="0"/>
          </a:p>
          <a:p>
            <a:pPr>
              <a:defRPr>
                <a:solidFill>
                  <a:srgbClr val="FFFFFF"/>
                </a:solidFill>
              </a:defRPr>
            </a:pPr>
            <a:r>
              <a:rPr dirty="0"/>
              <a:t>http://</a:t>
            </a:r>
            <a:r>
              <a:rPr lang="en-US" altLang="zh-CN" dirty="0" err="1"/>
              <a:t>person</a:t>
            </a:r>
            <a:r>
              <a:rPr dirty="0" err="1"/>
              <a:t>.zju.edu.cn</a:t>
            </a:r>
            <a:r>
              <a:rPr dirty="0"/>
              <a:t>/</a:t>
            </a:r>
            <a:r>
              <a:rPr dirty="0" err="1"/>
              <a:t>msong</a:t>
            </a:r>
            <a:r>
              <a:rPr dirty="0"/>
              <a:t>/</a:t>
            </a:r>
            <a:endParaRPr sz="20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标题"/>
          <p:cNvSpPr txBox="1">
            <a:spLocks noGrp="1"/>
          </p:cNvSpPr>
          <p:nvPr>
            <p:ph type="title"/>
          </p:nvPr>
        </p:nvSpPr>
        <p:spPr>
          <a:prstGeom prst="rect">
            <a:avLst/>
          </a:prstGeom>
        </p:spPr>
        <p:txBody>
          <a:bodyPr/>
          <a:lstStyle/>
          <a:p>
            <a:endParaRPr/>
          </a:p>
        </p:txBody>
      </p:sp>
      <p:sp>
        <p:nvSpPr>
          <p:cNvPr id="473" name="正文"/>
          <p:cNvSpPr txBox="1">
            <a:spLocks noGrp="1"/>
          </p:cNvSpPr>
          <p:nvPr>
            <p:ph type="body" idx="1"/>
          </p:nvPr>
        </p:nvSpPr>
        <p:spPr>
          <a:prstGeom prst="rect">
            <a:avLst/>
          </a:prstGeom>
          <a:blipFill>
            <a:blip r:embed="rId2"/>
            <a:stretch>
              <a:fillRect/>
            </a:stretch>
          </a:blipFill>
        </p:spPr>
        <p:txBody>
          <a:bodyPr/>
          <a:lstStyle/>
          <a:p>
            <a:r>
              <a:t> </a:t>
            </a:r>
          </a:p>
        </p:txBody>
      </p:sp>
    </p:spTree>
    <p:extLst>
      <p:ext uri="{BB962C8B-B14F-4D97-AF65-F5344CB8AC3E}">
        <p14:creationId xmlns:p14="http://schemas.microsoft.com/office/powerpoint/2010/main" val="98944925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How to select a good threshold"/>
          <p:cNvSpPr txBox="1">
            <a:spLocks noGrp="1"/>
          </p:cNvSpPr>
          <p:nvPr>
            <p:ph type="title"/>
          </p:nvPr>
        </p:nvSpPr>
        <p:spPr>
          <a:prstGeom prst="rect">
            <a:avLst/>
          </a:prstGeom>
        </p:spPr>
        <p:txBody>
          <a:bodyPr/>
          <a:lstStyle>
            <a:lvl1pPr>
              <a:defRPr sz="3600"/>
            </a:lvl1pPr>
          </a:lstStyle>
          <a:p>
            <a:r>
              <a:t>How to select a good threshold</a:t>
            </a:r>
          </a:p>
        </p:txBody>
      </p:sp>
      <p:sp>
        <p:nvSpPr>
          <p:cNvPr id="476" name="Step 1: Find the maximal and minimal pixel value in the image;…"/>
          <p:cNvSpPr txBox="1">
            <a:spLocks noGrp="1"/>
          </p:cNvSpPr>
          <p:nvPr>
            <p:ph type="body" idx="1"/>
          </p:nvPr>
        </p:nvSpPr>
        <p:spPr>
          <a:xfrm>
            <a:off x="457200" y="1686291"/>
            <a:ext cx="8229600" cy="4625610"/>
          </a:xfrm>
          <a:prstGeom prst="rect">
            <a:avLst/>
          </a:prstGeom>
        </p:spPr>
        <p:txBody>
          <a:bodyPr/>
          <a:lstStyle/>
          <a:p>
            <a:pPr marL="687628" lvl="1" indent="-257860" defTabSz="859536">
              <a:spcBef>
                <a:spcPts val="500"/>
              </a:spcBef>
              <a:buClr>
                <a:srgbClr val="60B5CC"/>
              </a:buClr>
              <a:defRPr sz="2256"/>
            </a:pPr>
            <a:r>
              <a:t>Step 1: Find the maximal and minimal pixel value in the image;</a:t>
            </a:r>
            <a:endParaRPr sz="2632"/>
          </a:p>
          <a:p>
            <a:pPr marL="687628" lvl="1" indent="-257860" defTabSz="859536">
              <a:spcBef>
                <a:spcPts val="500"/>
              </a:spcBef>
              <a:buClr>
                <a:srgbClr val="60B5CC"/>
              </a:buClr>
              <a:defRPr sz="2256"/>
            </a:pPr>
            <a:r>
              <a:t>Step 2: Thresholding the image by “minimal value +1” to obtain the binary image;</a:t>
            </a:r>
            <a:endParaRPr sz="2632"/>
          </a:p>
          <a:p>
            <a:pPr marL="687628" lvl="1" indent="-257860" defTabSz="859536">
              <a:spcBef>
                <a:spcPts val="500"/>
              </a:spcBef>
              <a:buClr>
                <a:srgbClr val="60B5CC"/>
              </a:buClr>
              <a:defRPr sz="2256"/>
            </a:pPr>
            <a:r>
              <a:t>Step 3: Determine the foreground and background in terms of the binary image;</a:t>
            </a:r>
            <a:endParaRPr sz="2632"/>
          </a:p>
          <a:p>
            <a:pPr marL="687628" lvl="1" indent="-257860" defTabSz="859536">
              <a:spcBef>
                <a:spcPts val="500"/>
              </a:spcBef>
              <a:buClr>
                <a:srgbClr val="60B5CC"/>
              </a:buClr>
              <a:defRPr sz="2256"/>
            </a:pPr>
            <a:r>
              <a:t>Step 4: Compute the  within-variance and the between-variance respectively;</a:t>
            </a:r>
            <a:endParaRPr sz="2632"/>
          </a:p>
          <a:p>
            <a:pPr marL="687628" lvl="1" indent="-257860" defTabSz="859536">
              <a:spcBef>
                <a:spcPts val="500"/>
              </a:spcBef>
              <a:buClr>
                <a:srgbClr val="60B5CC"/>
              </a:buClr>
              <a:defRPr sz="2256"/>
            </a:pPr>
            <a:r>
              <a:t>Step 5: Go to Step 2 until reaching the maximal pixel value;</a:t>
            </a:r>
            <a:endParaRPr sz="2632"/>
          </a:p>
          <a:p>
            <a:pPr marL="687628" lvl="1" indent="-257860" defTabSz="859536">
              <a:spcBef>
                <a:spcPts val="500"/>
              </a:spcBef>
              <a:buClr>
                <a:srgbClr val="60B5CC"/>
              </a:buClr>
              <a:defRPr sz="2256"/>
            </a:pPr>
            <a:r>
              <a:t>Step 6</a:t>
            </a:r>
            <a:r>
              <a:rPr>
                <a:latin typeface="+mj-lt"/>
                <a:ea typeface="+mj-ea"/>
                <a:cs typeface="+mj-cs"/>
                <a:sym typeface="Helvetica"/>
              </a:rPr>
              <a:t>：</a:t>
            </a:r>
            <a:r>
              <a:t>Obtain the threshold corresponding to the maximal between-variance and minimal within-variance.</a:t>
            </a:r>
          </a:p>
        </p:txBody>
      </p:sp>
    </p:spTree>
    <p:extLst>
      <p:ext uri="{BB962C8B-B14F-4D97-AF65-F5344CB8AC3E}">
        <p14:creationId xmlns:p14="http://schemas.microsoft.com/office/powerpoint/2010/main" val="427304089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正文"/>
          <p:cNvSpPr txBox="1">
            <a:spLocks noGrp="1"/>
          </p:cNvSpPr>
          <p:nvPr>
            <p:ph type="body" idx="1"/>
          </p:nvPr>
        </p:nvSpPr>
        <p:spPr>
          <a:xfrm>
            <a:off x="438736" y="1636511"/>
            <a:ext cx="8229601" cy="4625611"/>
          </a:xfrm>
          <a:prstGeom prst="rect">
            <a:avLst/>
          </a:prstGeom>
        </p:spPr>
        <p:txBody>
          <a:bodyPr/>
          <a:lstStyle/>
          <a:p>
            <a:endParaRPr/>
          </a:p>
        </p:txBody>
      </p:sp>
      <p:pic>
        <p:nvPicPr>
          <p:cNvPr id="481" name="image34.tif" descr="image34.tif"/>
          <p:cNvPicPr>
            <a:picLocks noChangeAspect="1"/>
          </p:cNvPicPr>
          <p:nvPr/>
        </p:nvPicPr>
        <p:blipFill>
          <a:blip r:embed="rId2">
            <a:extLst/>
          </a:blip>
          <a:stretch>
            <a:fillRect/>
          </a:stretch>
        </p:blipFill>
        <p:spPr>
          <a:xfrm>
            <a:off x="971599" y="1268759"/>
            <a:ext cx="2520282" cy="1720495"/>
          </a:xfrm>
          <a:prstGeom prst="rect">
            <a:avLst/>
          </a:prstGeom>
          <a:ln w="12700">
            <a:miter lim="400000"/>
          </a:ln>
        </p:spPr>
      </p:pic>
      <p:pic>
        <p:nvPicPr>
          <p:cNvPr id="482" name="image35.png" descr="image35.png"/>
          <p:cNvPicPr>
            <a:picLocks noChangeAspect="1"/>
          </p:cNvPicPr>
          <p:nvPr/>
        </p:nvPicPr>
        <p:blipFill>
          <a:blip r:embed="rId3">
            <a:extLst/>
          </a:blip>
          <a:stretch>
            <a:fillRect/>
          </a:stretch>
        </p:blipFill>
        <p:spPr>
          <a:xfrm>
            <a:off x="4211959" y="1216504"/>
            <a:ext cx="2649222" cy="1780448"/>
          </a:xfrm>
          <a:prstGeom prst="rect">
            <a:avLst/>
          </a:prstGeom>
          <a:ln w="12700">
            <a:miter lim="400000"/>
          </a:ln>
        </p:spPr>
      </p:pic>
      <p:pic>
        <p:nvPicPr>
          <p:cNvPr id="483" name="image39.png" descr="image39.png"/>
          <p:cNvPicPr>
            <a:picLocks noChangeAspect="1"/>
          </p:cNvPicPr>
          <p:nvPr/>
        </p:nvPicPr>
        <p:blipFill>
          <a:blip r:embed="rId4">
            <a:extLst/>
          </a:blip>
          <a:stretch>
            <a:fillRect/>
          </a:stretch>
        </p:blipFill>
        <p:spPr>
          <a:xfrm>
            <a:off x="979983" y="3009725"/>
            <a:ext cx="6134101" cy="3803651"/>
          </a:xfrm>
          <a:prstGeom prst="rect">
            <a:avLst/>
          </a:prstGeom>
          <a:ln w="12700">
            <a:miter lim="400000"/>
          </a:ln>
        </p:spPr>
      </p:pic>
    </p:spTree>
    <p:extLst>
      <p:ext uri="{BB962C8B-B14F-4D97-AF65-F5344CB8AC3E}">
        <p14:creationId xmlns:p14="http://schemas.microsoft.com/office/powerpoint/2010/main" val="18309377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Generalization: 1D-&gt;3D"/>
          <p:cNvSpPr txBox="1">
            <a:spLocks noGrp="1"/>
          </p:cNvSpPr>
          <p:nvPr>
            <p:ph type="title"/>
          </p:nvPr>
        </p:nvSpPr>
        <p:spPr>
          <a:prstGeom prst="rect">
            <a:avLst/>
          </a:prstGeom>
        </p:spPr>
        <p:txBody>
          <a:bodyPr/>
          <a:lstStyle>
            <a:lvl1pPr>
              <a:defRPr sz="3600"/>
            </a:lvl1pPr>
          </a:lstStyle>
          <a:p>
            <a:r>
              <a:t>Generalization: 1D-&gt;3D</a:t>
            </a:r>
          </a:p>
        </p:txBody>
      </p:sp>
      <p:sp>
        <p:nvSpPr>
          <p:cNvPr id="486" name="Apply the aforementioned thresholding scheme onto the color image by taking into account r, g and b."/>
          <p:cNvSpPr txBox="1">
            <a:spLocks noGrp="1"/>
          </p:cNvSpPr>
          <p:nvPr>
            <p:ph type="body" idx="1"/>
          </p:nvPr>
        </p:nvSpPr>
        <p:spPr>
          <a:prstGeom prst="rect">
            <a:avLst/>
          </a:prstGeom>
        </p:spPr>
        <p:txBody>
          <a:bodyPr/>
          <a:lstStyle>
            <a:lvl1pPr>
              <a:defRPr sz="2800"/>
            </a:lvl1pPr>
          </a:lstStyle>
          <a:p>
            <a:r>
              <a:t>Apply the aforementioned thresholding scheme onto the color image by taking into account r, g and b. </a:t>
            </a:r>
          </a:p>
        </p:txBody>
      </p:sp>
      <p:pic>
        <p:nvPicPr>
          <p:cNvPr id="487" name="image40.tif" descr="image40.tif"/>
          <p:cNvPicPr>
            <a:picLocks noChangeAspect="1"/>
          </p:cNvPicPr>
          <p:nvPr/>
        </p:nvPicPr>
        <p:blipFill>
          <a:blip r:embed="rId3">
            <a:extLst/>
          </a:blip>
          <a:stretch>
            <a:fillRect/>
          </a:stretch>
        </p:blipFill>
        <p:spPr>
          <a:xfrm>
            <a:off x="971599" y="3284982"/>
            <a:ext cx="3179144" cy="3065392"/>
          </a:xfrm>
          <a:prstGeom prst="rect">
            <a:avLst/>
          </a:prstGeom>
          <a:ln w="12700">
            <a:miter lim="400000"/>
          </a:ln>
        </p:spPr>
      </p:pic>
      <p:pic>
        <p:nvPicPr>
          <p:cNvPr id="488" name="image41.tif" descr="image41.tif"/>
          <p:cNvPicPr>
            <a:picLocks noChangeAspect="1"/>
          </p:cNvPicPr>
          <p:nvPr/>
        </p:nvPicPr>
        <p:blipFill>
          <a:blip r:embed="rId4">
            <a:extLst/>
          </a:blip>
          <a:stretch>
            <a:fillRect/>
          </a:stretch>
        </p:blipFill>
        <p:spPr>
          <a:xfrm>
            <a:off x="4615636" y="3573016"/>
            <a:ext cx="3556765" cy="2279707"/>
          </a:xfrm>
          <a:prstGeom prst="rect">
            <a:avLst/>
          </a:prstGeom>
          <a:ln w="12700">
            <a:miter lim="400000"/>
          </a:ln>
        </p:spPr>
      </p:pic>
    </p:spTree>
    <p:extLst>
      <p:ext uri="{BB962C8B-B14F-4D97-AF65-F5344CB8AC3E}">
        <p14:creationId xmlns:p14="http://schemas.microsoft.com/office/powerpoint/2010/main" val="320911569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标题"/>
          <p:cNvSpPr txBox="1">
            <a:spLocks noGrp="1"/>
          </p:cNvSpPr>
          <p:nvPr>
            <p:ph type="title"/>
          </p:nvPr>
        </p:nvSpPr>
        <p:spPr>
          <a:prstGeom prst="rect">
            <a:avLst/>
          </a:prstGeom>
        </p:spPr>
        <p:txBody>
          <a:bodyPr/>
          <a:lstStyle/>
          <a:p>
            <a:endParaRPr/>
          </a:p>
        </p:txBody>
      </p:sp>
      <p:sp>
        <p:nvSpPr>
          <p:cNvPr id="493" name="正文"/>
          <p:cNvSpPr txBox="1">
            <a:spLocks noGrp="1"/>
          </p:cNvSpPr>
          <p:nvPr>
            <p:ph type="body" idx="1"/>
          </p:nvPr>
        </p:nvSpPr>
        <p:spPr>
          <a:prstGeom prst="rect">
            <a:avLst/>
          </a:prstGeom>
        </p:spPr>
        <p:txBody>
          <a:bodyPr/>
          <a:lstStyle/>
          <a:p>
            <a:endParaRPr/>
          </a:p>
        </p:txBody>
      </p:sp>
      <p:pic>
        <p:nvPicPr>
          <p:cNvPr id="494" name="image42.png" descr="image42.png"/>
          <p:cNvPicPr>
            <a:picLocks noChangeAspect="1"/>
          </p:cNvPicPr>
          <p:nvPr/>
        </p:nvPicPr>
        <p:blipFill>
          <a:blip r:embed="rId3">
            <a:extLst/>
          </a:blip>
          <a:stretch>
            <a:fillRect/>
          </a:stretch>
        </p:blipFill>
        <p:spPr>
          <a:xfrm>
            <a:off x="539551" y="1844824"/>
            <a:ext cx="3779672" cy="4292328"/>
          </a:xfrm>
          <a:prstGeom prst="rect">
            <a:avLst/>
          </a:prstGeom>
          <a:ln w="12700">
            <a:miter lim="400000"/>
          </a:ln>
        </p:spPr>
      </p:pic>
      <p:pic>
        <p:nvPicPr>
          <p:cNvPr id="495" name="image43.png" descr="image43.png"/>
          <p:cNvPicPr>
            <a:picLocks noChangeAspect="1"/>
          </p:cNvPicPr>
          <p:nvPr/>
        </p:nvPicPr>
        <p:blipFill>
          <a:blip r:embed="rId4">
            <a:extLst/>
          </a:blip>
          <a:stretch>
            <a:fillRect/>
          </a:stretch>
        </p:blipFill>
        <p:spPr>
          <a:xfrm>
            <a:off x="4860030" y="1840920"/>
            <a:ext cx="3783108" cy="4296230"/>
          </a:xfrm>
          <a:prstGeom prst="rect">
            <a:avLst/>
          </a:prstGeom>
          <a:ln w="12700">
            <a:miter lim="400000"/>
          </a:ln>
        </p:spPr>
      </p:pic>
      <p:sp>
        <p:nvSpPr>
          <p:cNvPr id="496" name="Original image"/>
          <p:cNvSpPr txBox="1"/>
          <p:nvPr/>
        </p:nvSpPr>
        <p:spPr>
          <a:xfrm>
            <a:off x="539551" y="6237311"/>
            <a:ext cx="3779672"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Original image</a:t>
            </a:r>
          </a:p>
        </p:txBody>
      </p:sp>
      <p:sp>
        <p:nvSpPr>
          <p:cNvPr id="497" name="Preserving the water region"/>
          <p:cNvSpPr txBox="1"/>
          <p:nvPr/>
        </p:nvSpPr>
        <p:spPr>
          <a:xfrm>
            <a:off x="4896784" y="6228019"/>
            <a:ext cx="3779671"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Preserving the water region</a:t>
            </a:r>
          </a:p>
        </p:txBody>
      </p:sp>
    </p:spTree>
    <p:extLst>
      <p:ext uri="{BB962C8B-B14F-4D97-AF65-F5344CB8AC3E}">
        <p14:creationId xmlns:p14="http://schemas.microsoft.com/office/powerpoint/2010/main" val="175184469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标题"/>
          <p:cNvSpPr txBox="1">
            <a:spLocks noGrp="1"/>
          </p:cNvSpPr>
          <p:nvPr>
            <p:ph type="title"/>
          </p:nvPr>
        </p:nvSpPr>
        <p:spPr>
          <a:prstGeom prst="rect">
            <a:avLst/>
          </a:prstGeom>
        </p:spPr>
        <p:txBody>
          <a:bodyPr/>
          <a:lstStyle/>
          <a:p>
            <a:endParaRPr/>
          </a:p>
        </p:txBody>
      </p:sp>
      <p:sp>
        <p:nvSpPr>
          <p:cNvPr id="502" name="正文"/>
          <p:cNvSpPr txBox="1">
            <a:spLocks noGrp="1"/>
          </p:cNvSpPr>
          <p:nvPr>
            <p:ph type="body" idx="1"/>
          </p:nvPr>
        </p:nvSpPr>
        <p:spPr>
          <a:prstGeom prst="rect">
            <a:avLst/>
          </a:prstGeom>
        </p:spPr>
        <p:txBody>
          <a:bodyPr/>
          <a:lstStyle/>
          <a:p>
            <a:endParaRPr/>
          </a:p>
        </p:txBody>
      </p:sp>
      <p:pic>
        <p:nvPicPr>
          <p:cNvPr id="503" name="image44.png" descr="image44.png"/>
          <p:cNvPicPr>
            <a:picLocks noChangeAspect="1"/>
          </p:cNvPicPr>
          <p:nvPr/>
        </p:nvPicPr>
        <p:blipFill>
          <a:blip r:embed="rId2">
            <a:extLst/>
          </a:blip>
          <a:stretch>
            <a:fillRect/>
          </a:stretch>
        </p:blipFill>
        <p:spPr>
          <a:xfrm>
            <a:off x="107505" y="2222866"/>
            <a:ext cx="4104457" cy="3078343"/>
          </a:xfrm>
          <a:prstGeom prst="rect">
            <a:avLst/>
          </a:prstGeom>
          <a:ln w="12700">
            <a:miter lim="400000"/>
          </a:ln>
        </p:spPr>
      </p:pic>
      <p:pic>
        <p:nvPicPr>
          <p:cNvPr id="504" name="image45.png" descr="image45.png"/>
          <p:cNvPicPr>
            <a:picLocks noChangeAspect="1"/>
          </p:cNvPicPr>
          <p:nvPr/>
        </p:nvPicPr>
        <p:blipFill>
          <a:blip r:embed="rId3">
            <a:extLst/>
          </a:blip>
          <a:stretch>
            <a:fillRect/>
          </a:stretch>
        </p:blipFill>
        <p:spPr>
          <a:xfrm>
            <a:off x="4626405" y="2236067"/>
            <a:ext cx="4086856" cy="3065142"/>
          </a:xfrm>
          <a:prstGeom prst="rect">
            <a:avLst/>
          </a:prstGeom>
          <a:ln w="12700">
            <a:miter lim="400000"/>
          </a:ln>
        </p:spPr>
      </p:pic>
      <p:sp>
        <p:nvSpPr>
          <p:cNvPr id="505" name="Original Image"/>
          <p:cNvSpPr txBox="1"/>
          <p:nvPr/>
        </p:nvSpPr>
        <p:spPr>
          <a:xfrm>
            <a:off x="251519" y="5373215"/>
            <a:ext cx="3779672"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Original Image</a:t>
            </a:r>
          </a:p>
        </p:txBody>
      </p:sp>
      <p:sp>
        <p:nvSpPr>
          <p:cNvPr id="506" name="Skin color detection"/>
          <p:cNvSpPr txBox="1"/>
          <p:nvPr/>
        </p:nvSpPr>
        <p:spPr>
          <a:xfrm>
            <a:off x="4716016" y="5373215"/>
            <a:ext cx="3779671"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Skin color detection</a:t>
            </a:r>
          </a:p>
        </p:txBody>
      </p:sp>
    </p:spTree>
    <p:extLst>
      <p:ext uri="{BB962C8B-B14F-4D97-AF65-F5344CB8AC3E}">
        <p14:creationId xmlns:p14="http://schemas.microsoft.com/office/powerpoint/2010/main" val="247985381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标题 1"/>
          <p:cNvSpPr txBox="1">
            <a:spLocks noGrp="1"/>
          </p:cNvSpPr>
          <p:nvPr>
            <p:ph type="title"/>
          </p:nvPr>
        </p:nvSpPr>
        <p:spPr>
          <a:xfrm>
            <a:off x="285495" y="520516"/>
            <a:ext cx="8688594" cy="571620"/>
          </a:xfrm>
          <a:prstGeom prst="rect">
            <a:avLst/>
          </a:prstGeom>
        </p:spPr>
        <p:txBody>
          <a:bodyPr>
            <a:normAutofit fontScale="90000"/>
          </a:bodyPr>
          <a:lstStyle/>
          <a:p>
            <a:r>
              <a:rPr dirty="0" err="1"/>
              <a:t>项目成果</a:t>
            </a:r>
            <a:endParaRPr dirty="0"/>
          </a:p>
        </p:txBody>
      </p:sp>
      <p:sp>
        <p:nvSpPr>
          <p:cNvPr id="509" name="内容占位符 2"/>
          <p:cNvSpPr txBox="1">
            <a:spLocks noGrp="1"/>
          </p:cNvSpPr>
          <p:nvPr>
            <p:ph type="body" sz="half" idx="1"/>
          </p:nvPr>
        </p:nvSpPr>
        <p:spPr>
          <a:xfrm>
            <a:off x="285495" y="1658243"/>
            <a:ext cx="5258887" cy="3833242"/>
          </a:xfrm>
          <a:prstGeom prst="rect">
            <a:avLst/>
          </a:prstGeom>
        </p:spPr>
        <p:txBody>
          <a:bodyPr>
            <a:noAutofit/>
          </a:bodyPr>
          <a:lstStyle/>
          <a:p>
            <a:pPr marL="143455" indent="-143455" defTabSz="607578">
              <a:spcBef>
                <a:spcPts val="600"/>
              </a:spcBef>
              <a:defRPr sz="1476"/>
            </a:pPr>
            <a:r>
              <a:rPr sz="2000" dirty="0" err="1"/>
              <a:t>项目介绍</a:t>
            </a:r>
            <a:endParaRPr sz="2000" dirty="0"/>
          </a:p>
          <a:p>
            <a:pPr marL="430367" lvl="1" indent="-143455" defTabSz="607578">
              <a:spcBef>
                <a:spcPts val="200"/>
              </a:spcBef>
              <a:defRPr sz="1476"/>
            </a:pPr>
            <a:r>
              <a:rPr sz="2000" dirty="0" err="1"/>
              <a:t>智能人像合图</a:t>
            </a:r>
            <a:endParaRPr sz="2000" dirty="0"/>
          </a:p>
          <a:p>
            <a:pPr marL="717280" lvl="2" indent="-143455" defTabSz="607578">
              <a:spcBef>
                <a:spcPts val="200"/>
              </a:spcBef>
              <a:defRPr sz="1476" b="1"/>
            </a:pPr>
            <a:r>
              <a:rPr sz="2000" dirty="0" err="1"/>
              <a:t>背景意义</a:t>
            </a:r>
            <a:endParaRPr sz="2000" dirty="0"/>
          </a:p>
          <a:p>
            <a:pPr marL="717280" lvl="2" indent="-143455" defTabSz="607578">
              <a:spcBef>
                <a:spcPts val="200"/>
              </a:spcBef>
              <a:defRPr sz="1476"/>
            </a:pPr>
            <a:r>
              <a:rPr sz="2000" dirty="0"/>
              <a:t>本项目旨在基于深度神经网络研发针对用户与明星的个性化人像合图技术，从个性化和美学两个维度实现人像搭配目的，推动增强现实技术在线上导流应用。</a:t>
            </a:r>
          </a:p>
          <a:p>
            <a:pPr marL="717280" lvl="2" indent="-143455" defTabSz="607578">
              <a:spcBef>
                <a:spcPts val="200"/>
              </a:spcBef>
              <a:defRPr sz="1476" b="1"/>
            </a:pPr>
            <a:r>
              <a:rPr sz="2000" dirty="0" err="1"/>
              <a:t>研究内容</a:t>
            </a:r>
            <a:endParaRPr sz="2000" dirty="0"/>
          </a:p>
          <a:p>
            <a:pPr marL="717280" lvl="2" indent="-143455" defTabSz="607578">
              <a:spcBef>
                <a:spcPts val="200"/>
              </a:spcBef>
              <a:defRPr sz="1476"/>
            </a:pPr>
            <a:r>
              <a:rPr sz="2000" dirty="0"/>
              <a:t>（1）各类场景下用户人像的智能抠图技术</a:t>
            </a:r>
          </a:p>
          <a:p>
            <a:pPr marL="717280" lvl="2" indent="-143455" defTabSz="607578">
              <a:spcBef>
                <a:spcPts val="200"/>
              </a:spcBef>
              <a:defRPr sz="1476"/>
            </a:pPr>
            <a:r>
              <a:rPr sz="2000" dirty="0"/>
              <a:t>（2）人像搭配和谐度评价</a:t>
            </a:r>
          </a:p>
          <a:p>
            <a:pPr marL="717280" lvl="2" indent="-143455" defTabSz="607578">
              <a:spcBef>
                <a:spcPts val="200"/>
              </a:spcBef>
              <a:defRPr sz="1476"/>
            </a:pPr>
            <a:r>
              <a:rPr sz="2000" dirty="0"/>
              <a:t>（3）图像无缝编辑与色彩和谐化</a:t>
            </a:r>
          </a:p>
        </p:txBody>
      </p:sp>
      <p:pic>
        <p:nvPicPr>
          <p:cNvPr id="510" name="Screenshot_2017-12-26-16-57-18-363_com.taobao.taobao.png" descr="Screenshot_2017-12-26-16-57-18-363_com.taobao.taobao.png"/>
          <p:cNvPicPr>
            <a:picLocks noChangeAspect="1"/>
          </p:cNvPicPr>
          <p:nvPr/>
        </p:nvPicPr>
        <p:blipFill>
          <a:blip r:embed="rId2">
            <a:extLst/>
          </a:blip>
          <a:srcRect b="32785"/>
          <a:stretch>
            <a:fillRect/>
          </a:stretch>
        </p:blipFill>
        <p:spPr>
          <a:xfrm>
            <a:off x="5758347" y="3484520"/>
            <a:ext cx="2694989" cy="3220329"/>
          </a:xfrm>
          <a:prstGeom prst="rect">
            <a:avLst/>
          </a:prstGeom>
          <a:ln w="12700">
            <a:miter lim="400000"/>
          </a:ln>
        </p:spPr>
      </p:pic>
      <p:pic>
        <p:nvPicPr>
          <p:cNvPr id="511" name="WechatIMG5.jpeg" descr="WechatIMG5.jpeg"/>
          <p:cNvPicPr>
            <a:picLocks noChangeAspect="1"/>
          </p:cNvPicPr>
          <p:nvPr/>
        </p:nvPicPr>
        <p:blipFill>
          <a:blip r:embed="rId3">
            <a:extLst/>
          </a:blip>
          <a:stretch>
            <a:fillRect/>
          </a:stretch>
        </p:blipFill>
        <p:spPr>
          <a:xfrm>
            <a:off x="5758347" y="730728"/>
            <a:ext cx="2694989" cy="2694989"/>
          </a:xfrm>
          <a:prstGeom prst="rect">
            <a:avLst/>
          </a:prstGeom>
          <a:ln w="12700">
            <a:miter lim="400000"/>
          </a:ln>
        </p:spPr>
      </p:pic>
    </p:spTree>
    <p:extLst>
      <p:ext uri="{BB962C8B-B14F-4D97-AF65-F5344CB8AC3E}">
        <p14:creationId xmlns:p14="http://schemas.microsoft.com/office/powerpoint/2010/main" val="710578534"/>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标题 1"/>
          <p:cNvSpPr txBox="1">
            <a:spLocks noGrp="1"/>
          </p:cNvSpPr>
          <p:nvPr>
            <p:ph type="title"/>
          </p:nvPr>
        </p:nvSpPr>
        <p:spPr>
          <a:xfrm>
            <a:off x="285495" y="465902"/>
            <a:ext cx="8688594" cy="571620"/>
          </a:xfrm>
          <a:prstGeom prst="rect">
            <a:avLst/>
          </a:prstGeom>
        </p:spPr>
        <p:txBody>
          <a:bodyPr>
            <a:normAutofit fontScale="90000"/>
          </a:bodyPr>
          <a:lstStyle/>
          <a:p>
            <a:r>
              <a:rPr dirty="0" err="1"/>
              <a:t>阶段成果</a:t>
            </a:r>
            <a:endParaRPr dirty="0"/>
          </a:p>
        </p:txBody>
      </p:sp>
      <p:sp>
        <p:nvSpPr>
          <p:cNvPr id="514" name="内容占位符 2"/>
          <p:cNvSpPr txBox="1">
            <a:spLocks noGrp="1"/>
          </p:cNvSpPr>
          <p:nvPr>
            <p:ph type="body" sz="half" idx="1"/>
          </p:nvPr>
        </p:nvSpPr>
        <p:spPr>
          <a:xfrm>
            <a:off x="116830" y="1633574"/>
            <a:ext cx="8857259" cy="4718587"/>
          </a:xfrm>
          <a:prstGeom prst="rect">
            <a:avLst/>
          </a:prstGeom>
        </p:spPr>
        <p:txBody>
          <a:bodyPr>
            <a:normAutofit/>
          </a:bodyPr>
          <a:lstStyle/>
          <a:p>
            <a:pPr marL="520691" lvl="1" indent="-173563" defTabSz="735094">
              <a:spcBef>
                <a:spcPts val="200"/>
              </a:spcBef>
              <a:defRPr sz="1640" b="1"/>
            </a:pPr>
            <a:r>
              <a:rPr sz="2000" dirty="0" err="1"/>
              <a:t>核心进展</a:t>
            </a:r>
            <a:endParaRPr sz="2000" dirty="0"/>
          </a:p>
          <a:p>
            <a:pPr marL="520691" lvl="1" indent="-173563" defTabSz="735094">
              <a:spcBef>
                <a:spcPts val="200"/>
              </a:spcBef>
              <a:defRPr sz="1640"/>
            </a:pPr>
            <a:r>
              <a:rPr sz="2000" dirty="0" err="1"/>
              <a:t>提出一种切分-抠图循环竞争网络框架，在淘宝真实数据上实现了高精度自动语义抠图</a:t>
            </a:r>
            <a:r>
              <a:rPr sz="2000" dirty="0"/>
              <a:t>。</a:t>
            </a:r>
          </a:p>
          <a:p>
            <a:pPr marL="520691" lvl="1" indent="-173563" defTabSz="735094">
              <a:spcBef>
                <a:spcPts val="200"/>
              </a:spcBef>
              <a:defRPr sz="1640"/>
            </a:pPr>
            <a:r>
              <a:rPr sz="2000" dirty="0" err="1"/>
              <a:t>提出可解释属性编码技术，构建可解释服装搭配知识图谱</a:t>
            </a:r>
            <a:r>
              <a:rPr sz="2000" dirty="0"/>
              <a:t>。</a:t>
            </a:r>
          </a:p>
          <a:p>
            <a:pPr marL="520691" lvl="1" indent="-173563" defTabSz="735094">
              <a:spcBef>
                <a:spcPts val="200"/>
              </a:spcBef>
              <a:defRPr sz="1640" b="1"/>
            </a:pPr>
            <a:r>
              <a:rPr sz="2000" dirty="0" err="1"/>
              <a:t>实际效果</a:t>
            </a:r>
            <a:endParaRPr sz="2000" dirty="0"/>
          </a:p>
          <a:p>
            <a:pPr marL="520691" lvl="1" indent="-173563" defTabSz="735094">
              <a:spcBef>
                <a:spcPts val="200"/>
              </a:spcBef>
              <a:defRPr sz="1640"/>
            </a:pPr>
            <a:r>
              <a:rPr sz="2000" dirty="0"/>
              <a:t>用户智能合图项目在手淘重要活动日上线，第一版</a:t>
            </a:r>
            <a:r>
              <a:rPr sz="2000" dirty="0">
                <a:solidFill>
                  <a:srgbClr val="FF2600"/>
                </a:solidFill>
              </a:rPr>
              <a:t>30万</a:t>
            </a:r>
            <a:r>
              <a:rPr sz="2000" dirty="0"/>
              <a:t>量级，点击率</a:t>
            </a:r>
            <a:r>
              <a:rPr sz="2000" dirty="0">
                <a:solidFill>
                  <a:srgbClr val="FF2600"/>
                </a:solidFill>
              </a:rPr>
              <a:t>50%</a:t>
            </a:r>
            <a:r>
              <a:rPr sz="2000" dirty="0"/>
              <a:t>；</a:t>
            </a:r>
          </a:p>
        </p:txBody>
      </p:sp>
      <p:pic>
        <p:nvPicPr>
          <p:cNvPr id="515" name="11_53_51__12_26_2017.jpg" descr="11_53_51__12_26_2017.jpg"/>
          <p:cNvPicPr>
            <a:picLocks noChangeAspect="1"/>
          </p:cNvPicPr>
          <p:nvPr/>
        </p:nvPicPr>
        <p:blipFill>
          <a:blip r:embed="rId2">
            <a:extLst/>
          </a:blip>
          <a:stretch>
            <a:fillRect/>
          </a:stretch>
        </p:blipFill>
        <p:spPr>
          <a:xfrm>
            <a:off x="4375530" y="0"/>
            <a:ext cx="4768470" cy="1974894"/>
          </a:xfrm>
          <a:prstGeom prst="rect">
            <a:avLst/>
          </a:prstGeom>
          <a:ln w="12700">
            <a:miter lim="400000"/>
          </a:ln>
        </p:spPr>
      </p:pic>
      <p:pic>
        <p:nvPicPr>
          <p:cNvPr id="516" name="WechatIMG6.jpeg" descr="WechatIMG6.jpeg"/>
          <p:cNvPicPr>
            <a:picLocks noChangeAspect="1"/>
          </p:cNvPicPr>
          <p:nvPr/>
        </p:nvPicPr>
        <p:blipFill>
          <a:blip r:embed="rId3">
            <a:extLst/>
          </a:blip>
          <a:stretch>
            <a:fillRect/>
          </a:stretch>
        </p:blipFill>
        <p:spPr>
          <a:xfrm>
            <a:off x="885692" y="3992867"/>
            <a:ext cx="7635737" cy="2714812"/>
          </a:xfrm>
          <a:prstGeom prst="rect">
            <a:avLst/>
          </a:prstGeom>
          <a:ln w="12700">
            <a:miter lim="400000"/>
          </a:ln>
        </p:spPr>
      </p:pic>
    </p:spTree>
    <p:extLst>
      <p:ext uri="{BB962C8B-B14F-4D97-AF65-F5344CB8AC3E}">
        <p14:creationId xmlns:p14="http://schemas.microsoft.com/office/powerpoint/2010/main" val="2918483255"/>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ossible problem:"/>
          <p:cNvSpPr txBox="1">
            <a:spLocks noGrp="1"/>
          </p:cNvSpPr>
          <p:nvPr>
            <p:ph type="title"/>
          </p:nvPr>
        </p:nvSpPr>
        <p:spPr>
          <a:prstGeom prst="rect">
            <a:avLst/>
          </a:prstGeom>
        </p:spPr>
        <p:txBody>
          <a:bodyPr/>
          <a:lstStyle>
            <a:lvl1pPr>
              <a:defRPr sz="3600"/>
            </a:lvl1pPr>
          </a:lstStyle>
          <a:p>
            <a:r>
              <a:t>Possible problem:</a:t>
            </a:r>
          </a:p>
        </p:txBody>
      </p:sp>
      <p:sp>
        <p:nvSpPr>
          <p:cNvPr id="519" name="Global thresholding is NOT Geiliable!"/>
          <p:cNvSpPr txBox="1">
            <a:spLocks noGrp="1"/>
          </p:cNvSpPr>
          <p:nvPr>
            <p:ph type="body" idx="1"/>
          </p:nvPr>
        </p:nvSpPr>
        <p:spPr>
          <a:prstGeom prst="rect">
            <a:avLst/>
          </a:prstGeom>
        </p:spPr>
        <p:txBody>
          <a:bodyPr/>
          <a:lstStyle/>
          <a:p>
            <a:pPr>
              <a:defRPr sz="2400"/>
            </a:pPr>
            <a:r>
              <a:t>Global thresholding is </a:t>
            </a:r>
            <a:r>
              <a:rPr>
                <a:latin typeface="Arial Black"/>
                <a:ea typeface="Arial Black"/>
                <a:cs typeface="Arial Black"/>
                <a:sym typeface="Arial Black"/>
              </a:rPr>
              <a:t>NOT Geiliable</a:t>
            </a:r>
            <a:r>
              <a:t>!</a:t>
            </a:r>
          </a:p>
        </p:txBody>
      </p:sp>
      <p:pic>
        <p:nvPicPr>
          <p:cNvPr id="520" name="image46.png" descr="image46.png"/>
          <p:cNvPicPr>
            <a:picLocks noChangeAspect="1"/>
          </p:cNvPicPr>
          <p:nvPr/>
        </p:nvPicPr>
        <p:blipFill>
          <a:blip r:embed="rId3">
            <a:extLst/>
          </a:blip>
          <a:stretch>
            <a:fillRect/>
          </a:stretch>
        </p:blipFill>
        <p:spPr>
          <a:xfrm>
            <a:off x="899591" y="2681808"/>
            <a:ext cx="2892630" cy="3627512"/>
          </a:xfrm>
          <a:prstGeom prst="rect">
            <a:avLst/>
          </a:prstGeom>
          <a:ln w="12700">
            <a:miter lim="400000"/>
          </a:ln>
        </p:spPr>
      </p:pic>
      <p:pic>
        <p:nvPicPr>
          <p:cNvPr id="521" name="image47.png" descr="image47.png"/>
          <p:cNvPicPr>
            <a:picLocks noChangeAspect="1"/>
          </p:cNvPicPr>
          <p:nvPr/>
        </p:nvPicPr>
        <p:blipFill>
          <a:blip r:embed="rId4">
            <a:extLst/>
          </a:blip>
          <a:stretch>
            <a:fillRect/>
          </a:stretch>
        </p:blipFill>
        <p:spPr>
          <a:xfrm>
            <a:off x="4788024" y="2708919"/>
            <a:ext cx="2967259" cy="3627513"/>
          </a:xfrm>
          <a:prstGeom prst="rect">
            <a:avLst/>
          </a:prstGeom>
          <a:ln w="12700">
            <a:miter lim="400000"/>
          </a:ln>
        </p:spPr>
      </p:pic>
    </p:spTree>
    <p:extLst>
      <p:ext uri="{BB962C8B-B14F-4D97-AF65-F5344CB8AC3E}">
        <p14:creationId xmlns:p14="http://schemas.microsoft.com/office/powerpoint/2010/main" val="406813057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标题"/>
          <p:cNvSpPr txBox="1">
            <a:spLocks noGrp="1"/>
          </p:cNvSpPr>
          <p:nvPr>
            <p:ph type="title"/>
          </p:nvPr>
        </p:nvSpPr>
        <p:spPr>
          <a:prstGeom prst="rect">
            <a:avLst/>
          </a:prstGeom>
        </p:spPr>
        <p:txBody>
          <a:bodyPr/>
          <a:lstStyle/>
          <a:p>
            <a:endParaRPr/>
          </a:p>
        </p:txBody>
      </p:sp>
      <p:sp>
        <p:nvSpPr>
          <p:cNvPr id="526" name="Solution…"/>
          <p:cNvSpPr txBox="1">
            <a:spLocks noGrp="1"/>
          </p:cNvSpPr>
          <p:nvPr>
            <p:ph type="body" sz="half" idx="1"/>
          </p:nvPr>
        </p:nvSpPr>
        <p:spPr>
          <a:xfrm>
            <a:off x="457199" y="1775191"/>
            <a:ext cx="4906890" cy="4625610"/>
          </a:xfrm>
          <a:prstGeom prst="rect">
            <a:avLst/>
          </a:prstGeom>
        </p:spPr>
        <p:txBody>
          <a:bodyPr/>
          <a:lstStyle/>
          <a:p>
            <a:pPr>
              <a:defRPr sz="2800"/>
            </a:pPr>
            <a:r>
              <a:t>Solution</a:t>
            </a:r>
          </a:p>
          <a:p>
            <a:pPr marL="731519" lvl="1" indent="-274319">
              <a:spcBef>
                <a:spcPts val="500"/>
              </a:spcBef>
              <a:buClr>
                <a:srgbClr val="60B5CC"/>
              </a:buClr>
              <a:defRPr sz="2400"/>
            </a:pPr>
            <a:r>
              <a:t>Local adaptive operation</a:t>
            </a:r>
            <a:endParaRPr sz="2800"/>
          </a:p>
          <a:p>
            <a:pPr marL="996696" lvl="2" indent="-228600">
              <a:spcBef>
                <a:spcPts val="500"/>
              </a:spcBef>
              <a:buClr>
                <a:srgbClr val="E66C7D"/>
              </a:buClr>
              <a:buFont typeface="Arial"/>
              <a:defRPr sz="2400"/>
            </a:pPr>
            <a:r>
              <a:t>Set a local window, find its good threshold;</a:t>
            </a:r>
          </a:p>
          <a:p>
            <a:pPr marL="996696" lvl="2" indent="-228600">
              <a:spcBef>
                <a:spcPts val="500"/>
              </a:spcBef>
              <a:buClr>
                <a:srgbClr val="E66C7D"/>
              </a:buClr>
              <a:buFont typeface="Arial"/>
              <a:defRPr sz="2400"/>
            </a:pPr>
            <a:r>
              <a:t>Sliding your local window over the whole image.</a:t>
            </a:r>
          </a:p>
        </p:txBody>
      </p:sp>
      <p:pic>
        <p:nvPicPr>
          <p:cNvPr id="527" name="image48.png" descr="image48.png"/>
          <p:cNvPicPr>
            <a:picLocks noChangeAspect="1"/>
          </p:cNvPicPr>
          <p:nvPr/>
        </p:nvPicPr>
        <p:blipFill>
          <a:blip r:embed="rId3">
            <a:extLst/>
          </a:blip>
          <a:stretch>
            <a:fillRect/>
          </a:stretch>
        </p:blipFill>
        <p:spPr>
          <a:xfrm>
            <a:off x="5652120" y="2060848"/>
            <a:ext cx="2638426" cy="3352801"/>
          </a:xfrm>
          <a:prstGeom prst="rect">
            <a:avLst/>
          </a:prstGeom>
          <a:ln w="12700">
            <a:miter lim="400000"/>
          </a:ln>
        </p:spPr>
      </p:pic>
    </p:spTree>
    <p:extLst>
      <p:ext uri="{BB962C8B-B14F-4D97-AF65-F5344CB8AC3E}">
        <p14:creationId xmlns:p14="http://schemas.microsoft.com/office/powerpoint/2010/main" val="29520324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Binary Image and Morphological Operation"/>
          <p:cNvSpPr txBox="1">
            <a:spLocks noGrp="1"/>
          </p:cNvSpPr>
          <p:nvPr>
            <p:ph type="title"/>
          </p:nvPr>
        </p:nvSpPr>
        <p:spPr>
          <a:xfrm>
            <a:off x="685800" y="3355847"/>
            <a:ext cx="8077200" cy="1673352"/>
          </a:xfrm>
          <a:prstGeom prst="rect">
            <a:avLst/>
          </a:prstGeom>
        </p:spPr>
        <p:txBody>
          <a:bodyPr/>
          <a:lstStyle/>
          <a:p>
            <a:pPr>
              <a:defRPr sz="3200"/>
            </a:pPr>
            <a:r>
              <a:t>Binary Image and Morphological Operation</a:t>
            </a:r>
            <a:br/>
            <a:endParaRPr/>
          </a:p>
        </p:txBody>
      </p:sp>
      <p:pic>
        <p:nvPicPr>
          <p:cNvPr id="412" name="image3.png" descr="image3.png"/>
          <p:cNvPicPr>
            <a:picLocks noChangeAspect="1"/>
          </p:cNvPicPr>
          <p:nvPr/>
        </p:nvPicPr>
        <p:blipFill>
          <a:blip r:embed="rId2">
            <a:extLst/>
          </a:blip>
          <a:stretch>
            <a:fillRect/>
          </a:stretch>
        </p:blipFill>
        <p:spPr>
          <a:xfrm>
            <a:off x="467543" y="476672"/>
            <a:ext cx="1030614" cy="1093985"/>
          </a:xfrm>
          <a:prstGeom prst="rect">
            <a:avLst/>
          </a:prstGeom>
          <a:ln w="12700">
            <a:miter lim="400000"/>
          </a:ln>
        </p:spPr>
      </p:pic>
      <p:sp>
        <p:nvSpPr>
          <p:cNvPr id="413" name="Mingli Song…"/>
          <p:cNvSpPr txBox="1"/>
          <p:nvPr/>
        </p:nvSpPr>
        <p:spPr>
          <a:xfrm>
            <a:off x="539551" y="5611215"/>
            <a:ext cx="807720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p>
            <a:pPr>
              <a:defRPr>
                <a:solidFill>
                  <a:srgbClr val="FFFFFF"/>
                </a:solidFill>
              </a:defRPr>
            </a:pPr>
            <a:r>
              <a:t>Mingli Song</a:t>
            </a:r>
            <a:endParaRPr sz="2000"/>
          </a:p>
          <a:p>
            <a:pPr>
              <a:defRPr>
                <a:solidFill>
                  <a:srgbClr val="FFFFFF"/>
                </a:solidFill>
              </a:defRPr>
            </a:pPr>
            <a:r>
              <a:t>College of Computer Science, Zhejiang University</a:t>
            </a:r>
            <a:endParaRPr sz="2000"/>
          </a:p>
          <a:p>
            <a:pPr>
              <a:defRPr>
                <a:solidFill>
                  <a:srgbClr val="FFFFFF"/>
                </a:solidFill>
              </a:defRPr>
            </a:pPr>
            <a:r>
              <a:t>brooksong@zju.edu.cn</a:t>
            </a:r>
            <a:endParaRPr sz="2000"/>
          </a:p>
          <a:p>
            <a:pPr>
              <a:defRPr>
                <a:solidFill>
                  <a:srgbClr val="FFFFFF"/>
                </a:solidFill>
              </a:defRPr>
            </a:pPr>
            <a:r>
              <a:t>http://person.zju.edu.cn/msong</a:t>
            </a:r>
          </a:p>
        </p:txBody>
      </p:sp>
      <p:sp>
        <p:nvSpPr>
          <p:cNvPr id="414" name="正文"/>
          <p:cNvSpPr txBox="1">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74855187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标题"/>
          <p:cNvSpPr txBox="1">
            <a:spLocks noGrp="1"/>
          </p:cNvSpPr>
          <p:nvPr>
            <p:ph type="title"/>
          </p:nvPr>
        </p:nvSpPr>
        <p:spPr>
          <a:prstGeom prst="rect">
            <a:avLst/>
          </a:prstGeom>
        </p:spPr>
        <p:txBody>
          <a:bodyPr/>
          <a:lstStyle/>
          <a:p>
            <a:endParaRPr/>
          </a:p>
        </p:txBody>
      </p:sp>
      <p:sp>
        <p:nvSpPr>
          <p:cNvPr id="532" name="正文"/>
          <p:cNvSpPr txBox="1">
            <a:spLocks noGrp="1"/>
          </p:cNvSpPr>
          <p:nvPr>
            <p:ph type="body" idx="1"/>
          </p:nvPr>
        </p:nvSpPr>
        <p:spPr>
          <a:prstGeom prst="rect">
            <a:avLst/>
          </a:prstGeom>
        </p:spPr>
        <p:txBody>
          <a:bodyPr/>
          <a:lstStyle/>
          <a:p>
            <a:endParaRPr/>
          </a:p>
        </p:txBody>
      </p:sp>
      <p:pic>
        <p:nvPicPr>
          <p:cNvPr id="533" name="image49.png" descr="image49.png"/>
          <p:cNvPicPr>
            <a:picLocks noChangeAspect="1"/>
          </p:cNvPicPr>
          <p:nvPr/>
        </p:nvPicPr>
        <p:blipFill>
          <a:blip r:embed="rId2">
            <a:extLst/>
          </a:blip>
          <a:stretch>
            <a:fillRect/>
          </a:stretch>
        </p:blipFill>
        <p:spPr>
          <a:xfrm>
            <a:off x="1323456" y="1844824"/>
            <a:ext cx="6553201" cy="2673351"/>
          </a:xfrm>
          <a:prstGeom prst="rect">
            <a:avLst/>
          </a:prstGeom>
          <a:ln w="12700">
            <a:miter lim="400000"/>
          </a:ln>
        </p:spPr>
      </p:pic>
      <p:sp>
        <p:nvSpPr>
          <p:cNvPr id="534" name="Original image"/>
          <p:cNvSpPr txBox="1"/>
          <p:nvPr/>
        </p:nvSpPr>
        <p:spPr>
          <a:xfrm>
            <a:off x="1323456" y="4725144"/>
            <a:ext cx="2096417"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Original image</a:t>
            </a:r>
          </a:p>
        </p:txBody>
      </p:sp>
      <p:sp>
        <p:nvSpPr>
          <p:cNvPr id="535" name="Global binarization"/>
          <p:cNvSpPr txBox="1"/>
          <p:nvPr/>
        </p:nvSpPr>
        <p:spPr>
          <a:xfrm>
            <a:off x="3555703" y="4725144"/>
            <a:ext cx="2096417"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Global binarization</a:t>
            </a:r>
          </a:p>
        </p:txBody>
      </p:sp>
      <p:sp>
        <p:nvSpPr>
          <p:cNvPr id="536" name="Local adaptive binarization"/>
          <p:cNvSpPr txBox="1"/>
          <p:nvPr/>
        </p:nvSpPr>
        <p:spPr>
          <a:xfrm>
            <a:off x="5715944" y="4725144"/>
            <a:ext cx="2096417"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Local adaptive binarization</a:t>
            </a:r>
          </a:p>
        </p:txBody>
      </p:sp>
    </p:spTree>
    <p:extLst>
      <p:ext uri="{BB962C8B-B14F-4D97-AF65-F5344CB8AC3E}">
        <p14:creationId xmlns:p14="http://schemas.microsoft.com/office/powerpoint/2010/main" val="3168784381"/>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Is binarization enough?"/>
          <p:cNvSpPr txBox="1">
            <a:spLocks noGrp="1"/>
          </p:cNvSpPr>
          <p:nvPr>
            <p:ph type="title"/>
          </p:nvPr>
        </p:nvSpPr>
        <p:spPr>
          <a:prstGeom prst="rect">
            <a:avLst/>
          </a:prstGeom>
        </p:spPr>
        <p:txBody>
          <a:bodyPr/>
          <a:lstStyle>
            <a:lvl1pPr>
              <a:defRPr sz="3600"/>
            </a:lvl1pPr>
          </a:lstStyle>
          <a:p>
            <a:r>
              <a:t>Is binarization enough?</a:t>
            </a:r>
          </a:p>
        </p:txBody>
      </p:sp>
      <p:grpSp>
        <p:nvGrpSpPr>
          <p:cNvPr id="541" name="成组"/>
          <p:cNvGrpSpPr/>
          <p:nvPr/>
        </p:nvGrpSpPr>
        <p:grpSpPr>
          <a:xfrm>
            <a:off x="5003800" y="3675062"/>
            <a:ext cx="2590800" cy="1985963"/>
            <a:chOff x="0" y="0"/>
            <a:chExt cx="2590800" cy="1985961"/>
          </a:xfrm>
        </p:grpSpPr>
        <p:pic>
          <p:nvPicPr>
            <p:cNvPr id="539" name="image50.png" descr="image50.png"/>
            <p:cNvPicPr>
              <a:picLocks noChangeAspect="1"/>
            </p:cNvPicPr>
            <p:nvPr/>
          </p:nvPicPr>
          <p:blipFill>
            <a:blip r:embed="rId2">
              <a:extLst/>
            </a:blip>
            <a:stretch>
              <a:fillRect/>
            </a:stretch>
          </p:blipFill>
          <p:spPr>
            <a:xfrm>
              <a:off x="0" y="0"/>
              <a:ext cx="2590800" cy="1985962"/>
            </a:xfrm>
            <a:prstGeom prst="rect">
              <a:avLst/>
            </a:prstGeom>
            <a:ln w="12700" cap="flat">
              <a:noFill/>
              <a:miter lim="400000"/>
            </a:ln>
            <a:effectLst/>
          </p:spPr>
        </p:pic>
        <p:sp>
          <p:nvSpPr>
            <p:cNvPr id="540" name="椭圆形"/>
            <p:cNvSpPr/>
            <p:nvPr/>
          </p:nvSpPr>
          <p:spPr>
            <a:xfrm>
              <a:off x="2001730" y="187563"/>
              <a:ext cx="438699" cy="251005"/>
            </a:xfrm>
            <a:prstGeom prst="ellipse">
              <a:avLst/>
            </a:prstGeom>
            <a:noFill/>
            <a:ln w="3175" cap="flat">
              <a:solidFill>
                <a:srgbClr val="FF0000"/>
              </a:solidFill>
              <a:prstDash val="solid"/>
              <a:miter lim="800000"/>
            </a:ln>
            <a:effectLst/>
          </p:spPr>
          <p:txBody>
            <a:bodyPr wrap="square" lIns="45719" tIns="45719" rIns="45719" bIns="45719" numCol="1" anchor="ctr">
              <a:noAutofit/>
            </a:bodyPr>
            <a:lstStyle/>
            <a:p>
              <a:endParaRPr/>
            </a:p>
          </p:txBody>
        </p:sp>
      </p:grpSp>
      <p:grpSp>
        <p:nvGrpSpPr>
          <p:cNvPr id="546" name="成组"/>
          <p:cNvGrpSpPr/>
          <p:nvPr/>
        </p:nvGrpSpPr>
        <p:grpSpPr>
          <a:xfrm>
            <a:off x="684212" y="3644900"/>
            <a:ext cx="2087563" cy="2074864"/>
            <a:chOff x="0" y="0"/>
            <a:chExt cx="2087561" cy="2074863"/>
          </a:xfrm>
        </p:grpSpPr>
        <p:pic>
          <p:nvPicPr>
            <p:cNvPr id="542" name="image51.png" descr="image51.png"/>
            <p:cNvPicPr>
              <a:picLocks noChangeAspect="1"/>
            </p:cNvPicPr>
            <p:nvPr/>
          </p:nvPicPr>
          <p:blipFill>
            <a:blip r:embed="rId3">
              <a:extLst/>
            </a:blip>
            <a:stretch>
              <a:fillRect/>
            </a:stretch>
          </p:blipFill>
          <p:spPr>
            <a:xfrm>
              <a:off x="0" y="0"/>
              <a:ext cx="2087562" cy="2074864"/>
            </a:xfrm>
            <a:prstGeom prst="rect">
              <a:avLst/>
            </a:prstGeom>
            <a:ln w="12700" cap="flat">
              <a:noFill/>
              <a:miter lim="400000"/>
            </a:ln>
            <a:effectLst/>
          </p:spPr>
        </p:pic>
        <p:sp>
          <p:nvSpPr>
            <p:cNvPr id="543" name="椭圆形"/>
            <p:cNvSpPr/>
            <p:nvPr/>
          </p:nvSpPr>
          <p:spPr>
            <a:xfrm>
              <a:off x="0" y="238142"/>
              <a:ext cx="359109" cy="343399"/>
            </a:xfrm>
            <a:prstGeom prst="ellipse">
              <a:avLst/>
            </a:prstGeom>
            <a:noFill/>
            <a:ln w="3175" cap="flat">
              <a:solidFill>
                <a:srgbClr val="FF0000"/>
              </a:solidFill>
              <a:prstDash val="solid"/>
              <a:miter lim="800000"/>
            </a:ln>
            <a:effectLst/>
          </p:spPr>
          <p:txBody>
            <a:bodyPr wrap="square" lIns="45719" tIns="45719" rIns="45719" bIns="45719" numCol="1" anchor="ctr">
              <a:noAutofit/>
            </a:bodyPr>
            <a:lstStyle/>
            <a:p>
              <a:endParaRPr/>
            </a:p>
          </p:txBody>
        </p:sp>
        <p:sp>
          <p:nvSpPr>
            <p:cNvPr id="544" name="椭圆形"/>
            <p:cNvSpPr/>
            <p:nvPr/>
          </p:nvSpPr>
          <p:spPr>
            <a:xfrm>
              <a:off x="1491679" y="894677"/>
              <a:ext cx="359109" cy="343399"/>
            </a:xfrm>
            <a:prstGeom prst="ellipse">
              <a:avLst/>
            </a:prstGeom>
            <a:noFill/>
            <a:ln w="3175" cap="flat">
              <a:solidFill>
                <a:srgbClr val="FF0000"/>
              </a:solidFill>
              <a:prstDash val="solid"/>
              <a:miter lim="800000"/>
            </a:ln>
            <a:effectLst/>
          </p:spPr>
          <p:txBody>
            <a:bodyPr wrap="square" lIns="45719" tIns="45719" rIns="45719" bIns="45719" numCol="1" anchor="ctr">
              <a:noAutofit/>
            </a:bodyPr>
            <a:lstStyle/>
            <a:p>
              <a:endParaRPr/>
            </a:p>
          </p:txBody>
        </p:sp>
        <p:sp>
          <p:nvSpPr>
            <p:cNvPr id="545" name="椭圆形"/>
            <p:cNvSpPr/>
            <p:nvPr/>
          </p:nvSpPr>
          <p:spPr>
            <a:xfrm>
              <a:off x="416986" y="1670942"/>
              <a:ext cx="359109" cy="343399"/>
            </a:xfrm>
            <a:prstGeom prst="ellipse">
              <a:avLst/>
            </a:prstGeom>
            <a:noFill/>
            <a:ln w="3175" cap="flat">
              <a:solidFill>
                <a:srgbClr val="FF0000"/>
              </a:solidFill>
              <a:prstDash val="solid"/>
              <a:miter lim="800000"/>
            </a:ln>
            <a:effectLst/>
          </p:spPr>
          <p:txBody>
            <a:bodyPr wrap="square" lIns="45719" tIns="45719" rIns="45719" bIns="45719" numCol="1" anchor="ctr">
              <a:noAutofit/>
            </a:bodyPr>
            <a:lstStyle/>
            <a:p>
              <a:endParaRPr/>
            </a:p>
          </p:txBody>
        </p:sp>
      </p:grpSp>
      <p:pic>
        <p:nvPicPr>
          <p:cNvPr id="547" name="07-38" descr="07-38"/>
          <p:cNvPicPr>
            <a:picLocks noChangeAspect="1"/>
          </p:cNvPicPr>
          <p:nvPr/>
        </p:nvPicPr>
        <p:blipFill>
          <a:blip r:embed="rId4">
            <a:extLst/>
          </a:blip>
          <a:stretch>
            <a:fillRect/>
          </a:stretch>
        </p:blipFill>
        <p:spPr>
          <a:xfrm>
            <a:off x="2051050" y="1700213"/>
            <a:ext cx="4762500" cy="1390651"/>
          </a:xfrm>
          <a:prstGeom prst="rect">
            <a:avLst/>
          </a:prstGeom>
          <a:ln w="12700">
            <a:miter lim="400000"/>
          </a:ln>
        </p:spPr>
      </p:pic>
      <p:sp>
        <p:nvSpPr>
          <p:cNvPr id="548" name="How to extract the bigger block?"/>
          <p:cNvSpPr txBox="1"/>
          <p:nvPr/>
        </p:nvSpPr>
        <p:spPr>
          <a:xfrm>
            <a:off x="86816" y="3275691"/>
            <a:ext cx="4095413"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200" b="1">
                <a:solidFill>
                  <a:srgbClr val="0000FF"/>
                </a:solidFill>
                <a:latin typeface="+mj-lt"/>
                <a:ea typeface="+mj-ea"/>
                <a:cs typeface="+mj-cs"/>
                <a:sym typeface="Helvetica"/>
              </a:defRPr>
            </a:lvl1pPr>
          </a:lstStyle>
          <a:p>
            <a:r>
              <a:t>How to extract the bigger block?</a:t>
            </a:r>
          </a:p>
        </p:txBody>
      </p:sp>
      <p:sp>
        <p:nvSpPr>
          <p:cNvPr id="549" name="？"/>
          <p:cNvSpPr txBox="1"/>
          <p:nvPr/>
        </p:nvSpPr>
        <p:spPr>
          <a:xfrm>
            <a:off x="5364162" y="1844675"/>
            <a:ext cx="466726" cy="102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defTabSz="649223">
              <a:defRPr sz="5751">
                <a:solidFill>
                  <a:srgbClr val="9900CC"/>
                </a:solidFill>
                <a:effectLst>
                  <a:outerShdw dist="38256" dir="2700000" rotWithShape="0">
                    <a:srgbClr val="9999FF">
                      <a:alpha val="79999"/>
                    </a:srgbClr>
                  </a:outerShdw>
                </a:effectLst>
                <a:latin typeface="宋体"/>
                <a:ea typeface="宋体"/>
                <a:cs typeface="宋体"/>
                <a:sym typeface="宋体"/>
              </a:defRPr>
            </a:lvl1pPr>
          </a:lstStyle>
          <a:p>
            <a:pPr>
              <a:defRPr b="1">
                <a:latin typeface="+mj-lt"/>
                <a:ea typeface="+mj-ea"/>
                <a:cs typeface="+mj-cs"/>
                <a:sym typeface="Helvetica"/>
              </a:defRPr>
            </a:pPr>
            <a:r>
              <a:rPr b="0">
                <a:latin typeface="宋体"/>
                <a:ea typeface="宋体"/>
                <a:cs typeface="宋体"/>
                <a:sym typeface="宋体"/>
              </a:rPr>
              <a:t>？</a:t>
            </a:r>
          </a:p>
        </p:txBody>
      </p:sp>
      <p:sp>
        <p:nvSpPr>
          <p:cNvPr id="550" name="线条"/>
          <p:cNvSpPr/>
          <p:nvPr/>
        </p:nvSpPr>
        <p:spPr>
          <a:xfrm flipH="1">
            <a:off x="2535000" y="3645024"/>
            <a:ext cx="596841" cy="1008113"/>
          </a:xfrm>
          <a:prstGeom prst="line">
            <a:avLst/>
          </a:prstGeom>
          <a:ln w="28575" cap="rnd">
            <a:solidFill>
              <a:srgbClr val="0000CC"/>
            </a:solidFill>
            <a:tailEnd type="triangle"/>
          </a:ln>
        </p:spPr>
        <p:txBody>
          <a:bodyPr lIns="45719" rIns="45719"/>
          <a:lstStyle/>
          <a:p>
            <a:endParaRPr/>
          </a:p>
        </p:txBody>
      </p:sp>
      <p:sp>
        <p:nvSpPr>
          <p:cNvPr id="551" name="How to remove the noise？"/>
          <p:cNvSpPr txBox="1"/>
          <p:nvPr/>
        </p:nvSpPr>
        <p:spPr>
          <a:xfrm>
            <a:off x="5597525" y="5805263"/>
            <a:ext cx="3473994"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200" b="1">
                <a:solidFill>
                  <a:srgbClr val="0000FF"/>
                </a:solidFill>
                <a:latin typeface="+mj-lt"/>
                <a:ea typeface="+mj-ea"/>
                <a:cs typeface="+mj-cs"/>
                <a:sym typeface="Helvetica"/>
              </a:defRPr>
            </a:pPr>
            <a:r>
              <a:t>How to remove the noise</a:t>
            </a:r>
            <a:r>
              <a:rPr>
                <a:latin typeface="楷体"/>
                <a:ea typeface="楷体"/>
                <a:cs typeface="楷体"/>
                <a:sym typeface="楷体"/>
              </a:rPr>
              <a:t>？</a:t>
            </a:r>
          </a:p>
        </p:txBody>
      </p:sp>
      <p:sp>
        <p:nvSpPr>
          <p:cNvPr id="552" name="线条"/>
          <p:cNvSpPr/>
          <p:nvPr/>
        </p:nvSpPr>
        <p:spPr>
          <a:xfrm flipH="1" flipV="1">
            <a:off x="7234446" y="4005064"/>
            <a:ext cx="1009963" cy="1800201"/>
          </a:xfrm>
          <a:prstGeom prst="line">
            <a:avLst/>
          </a:prstGeom>
          <a:ln w="28575" cap="rnd">
            <a:solidFill>
              <a:srgbClr val="0000CC"/>
            </a:solidFill>
            <a:tailEnd type="triangle"/>
          </a:ln>
        </p:spPr>
        <p:txBody>
          <a:bodyPr lIns="45719" rIns="45719"/>
          <a:lstStyle/>
          <a:p>
            <a:endParaRPr/>
          </a:p>
        </p:txBody>
      </p:sp>
      <p:sp>
        <p:nvSpPr>
          <p:cNvPr id="553" name="How to connect them?"/>
          <p:cNvSpPr txBox="1"/>
          <p:nvPr/>
        </p:nvSpPr>
        <p:spPr>
          <a:xfrm>
            <a:off x="4101638" y="3058741"/>
            <a:ext cx="2884089"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200" b="1">
                <a:solidFill>
                  <a:srgbClr val="0000FF"/>
                </a:solidFill>
                <a:latin typeface="+mj-lt"/>
                <a:ea typeface="+mj-ea"/>
                <a:cs typeface="+mj-cs"/>
                <a:sym typeface="Helvetica"/>
              </a:defRPr>
            </a:lvl1pPr>
          </a:lstStyle>
          <a:p>
            <a:r>
              <a:t>How to connect them?</a:t>
            </a:r>
          </a:p>
        </p:txBody>
      </p:sp>
      <p:sp>
        <p:nvSpPr>
          <p:cNvPr id="554" name="线条"/>
          <p:cNvSpPr/>
          <p:nvPr/>
        </p:nvSpPr>
        <p:spPr>
          <a:xfrm flipH="1" flipV="1">
            <a:off x="3930558" y="2708921"/>
            <a:ext cx="171081" cy="565265"/>
          </a:xfrm>
          <a:prstGeom prst="line">
            <a:avLst/>
          </a:prstGeom>
          <a:ln w="28575" cap="rnd">
            <a:solidFill>
              <a:srgbClr val="0000CC"/>
            </a:solidFill>
            <a:tailEnd type="triangle"/>
          </a:ln>
        </p:spPr>
        <p:txBody>
          <a:bodyPr lIns="45719" rIns="45719"/>
          <a:lstStyle/>
          <a:p>
            <a:endParaRPr/>
          </a:p>
        </p:txBody>
      </p:sp>
    </p:spTree>
    <p:extLst>
      <p:ext uri="{BB962C8B-B14F-4D97-AF65-F5344CB8AC3E}">
        <p14:creationId xmlns:p14="http://schemas.microsoft.com/office/powerpoint/2010/main" val="453782722"/>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Morphology"/>
          <p:cNvSpPr txBox="1">
            <a:spLocks noGrp="1"/>
          </p:cNvSpPr>
          <p:nvPr>
            <p:ph type="title"/>
          </p:nvPr>
        </p:nvSpPr>
        <p:spPr>
          <a:prstGeom prst="rect">
            <a:avLst/>
          </a:prstGeom>
        </p:spPr>
        <p:txBody>
          <a:bodyPr/>
          <a:lstStyle>
            <a:lvl1pPr>
              <a:defRPr sz="3600"/>
            </a:lvl1pPr>
          </a:lstStyle>
          <a:p>
            <a:r>
              <a:t>Morphology</a:t>
            </a:r>
          </a:p>
        </p:txBody>
      </p:sp>
      <p:sp>
        <p:nvSpPr>
          <p:cNvPr id="557" name="Morphology…"/>
          <p:cNvSpPr txBox="1">
            <a:spLocks noGrp="1"/>
          </p:cNvSpPr>
          <p:nvPr>
            <p:ph type="body" sz="half" idx="1"/>
          </p:nvPr>
        </p:nvSpPr>
        <p:spPr>
          <a:xfrm>
            <a:off x="35495" y="1448694"/>
            <a:ext cx="5112570" cy="4625611"/>
          </a:xfrm>
          <a:prstGeom prst="rect">
            <a:avLst/>
          </a:prstGeom>
        </p:spPr>
        <p:txBody>
          <a:bodyPr/>
          <a:lstStyle/>
          <a:p>
            <a:pPr marL="408188" indent="-297637" defTabSz="850391">
              <a:defRPr sz="2046"/>
            </a:pPr>
            <a:r>
              <a:t> Morphology</a:t>
            </a:r>
          </a:p>
          <a:p>
            <a:pPr marL="680313" lvl="1" indent="-255117" defTabSz="850391">
              <a:spcBef>
                <a:spcPts val="400"/>
              </a:spcBef>
              <a:buClr>
                <a:srgbClr val="60B5CC"/>
              </a:buClr>
              <a:defRPr sz="2046"/>
            </a:pPr>
            <a:r>
              <a:t>Presented in 1960s for studying the structure and form of organisms.</a:t>
            </a:r>
          </a:p>
          <a:p>
            <a:pPr marL="680313" lvl="1" indent="-255117" defTabSz="850391">
              <a:spcBef>
                <a:spcPts val="400"/>
              </a:spcBef>
              <a:buClr>
                <a:srgbClr val="60B5CC"/>
              </a:buClr>
              <a:defRPr sz="2046"/>
            </a:pPr>
            <a:r>
              <a:t>A branch of bioscience.</a:t>
            </a:r>
          </a:p>
          <a:p>
            <a:pPr marL="408188" indent="-297637" defTabSz="850391">
              <a:defRPr sz="2046"/>
            </a:pPr>
            <a:r>
              <a:t>Mathematical morphology</a:t>
            </a:r>
          </a:p>
          <a:p>
            <a:pPr marL="680313" lvl="1" indent="-255117" defTabSz="850391">
              <a:spcBef>
                <a:spcPts val="400"/>
              </a:spcBef>
              <a:buClr>
                <a:srgbClr val="60B5CC"/>
              </a:buClr>
              <a:defRPr sz="2046"/>
            </a:pPr>
            <a:r>
              <a:t>Theory basis: </a:t>
            </a:r>
            <a:r>
              <a:rPr>
                <a:solidFill>
                  <a:srgbClr val="0000FF"/>
                </a:solidFill>
              </a:rPr>
              <a:t>Set theory</a:t>
            </a:r>
          </a:p>
          <a:p>
            <a:pPr marL="680313" lvl="1" indent="-255117" defTabSz="850391">
              <a:spcBef>
                <a:spcPts val="400"/>
              </a:spcBef>
              <a:buClr>
                <a:srgbClr val="60B5CC"/>
              </a:buClr>
              <a:defRPr sz="2046"/>
            </a:pPr>
            <a:r>
              <a:t>A kind of simple nonlinear algebra operator</a:t>
            </a:r>
          </a:p>
          <a:p>
            <a:pPr marL="680313" lvl="1" indent="-255117" defTabSz="850391">
              <a:spcBef>
                <a:spcPts val="400"/>
              </a:spcBef>
              <a:buClr>
                <a:srgbClr val="60B5CC"/>
              </a:buClr>
              <a:defRPr sz="2046"/>
            </a:pPr>
            <a:r>
              <a:t>Mainly for </a:t>
            </a:r>
            <a:r>
              <a:rPr>
                <a:solidFill>
                  <a:srgbClr val="0000CC"/>
                </a:solidFill>
              </a:rPr>
              <a:t>binary image</a:t>
            </a:r>
            <a:r>
              <a:rPr>
                <a:latin typeface="楷体"/>
                <a:ea typeface="楷体"/>
                <a:cs typeface="楷体"/>
                <a:sym typeface="楷体"/>
              </a:rPr>
              <a:t>，</a:t>
            </a:r>
            <a:r>
              <a:t>BUT can be extended to grayscale image</a:t>
            </a:r>
          </a:p>
          <a:p>
            <a:pPr marL="680313" lvl="1" indent="-255117" defTabSz="850391">
              <a:spcBef>
                <a:spcPts val="400"/>
              </a:spcBef>
              <a:buClr>
                <a:srgbClr val="60B5CC"/>
              </a:buClr>
              <a:defRPr sz="2046"/>
            </a:pPr>
            <a:r>
              <a:t>Noise filtering, shape simplification, segmentation, object description, etc. </a:t>
            </a:r>
          </a:p>
        </p:txBody>
      </p:sp>
      <p:pic>
        <p:nvPicPr>
          <p:cNvPr id="558" name="image53.png" descr="image53.png"/>
          <p:cNvPicPr>
            <a:picLocks noChangeAspect="1"/>
          </p:cNvPicPr>
          <p:nvPr/>
        </p:nvPicPr>
        <p:blipFill>
          <a:blip r:embed="rId3">
            <a:extLst/>
          </a:blip>
          <a:stretch>
            <a:fillRect/>
          </a:stretch>
        </p:blipFill>
        <p:spPr>
          <a:xfrm>
            <a:off x="5076056" y="1717737"/>
            <a:ext cx="3829835" cy="4087526"/>
          </a:xfrm>
          <a:prstGeom prst="rect">
            <a:avLst/>
          </a:prstGeom>
          <a:ln w="12700">
            <a:miter lim="400000"/>
          </a:ln>
        </p:spPr>
      </p:pic>
    </p:spTree>
    <p:extLst>
      <p:ext uri="{BB962C8B-B14F-4D97-AF65-F5344CB8AC3E}">
        <p14:creationId xmlns:p14="http://schemas.microsoft.com/office/powerpoint/2010/main" val="178046237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标题"/>
          <p:cNvSpPr txBox="1">
            <a:spLocks noGrp="1"/>
          </p:cNvSpPr>
          <p:nvPr>
            <p:ph type="title"/>
          </p:nvPr>
        </p:nvSpPr>
        <p:spPr>
          <a:prstGeom prst="rect">
            <a:avLst/>
          </a:prstGeom>
        </p:spPr>
        <p:txBody>
          <a:bodyPr/>
          <a:lstStyle/>
          <a:p>
            <a:endParaRPr/>
          </a:p>
        </p:txBody>
      </p:sp>
      <p:sp>
        <p:nvSpPr>
          <p:cNvPr id="563" name="Mathematical morphology is a tool to analyze the image form and structure.…"/>
          <p:cNvSpPr txBox="1">
            <a:spLocks noGrp="1"/>
          </p:cNvSpPr>
          <p:nvPr>
            <p:ph type="body" idx="1"/>
          </p:nvPr>
        </p:nvSpPr>
        <p:spPr>
          <a:xfrm>
            <a:off x="457200" y="1556791"/>
            <a:ext cx="8229600" cy="4625611"/>
          </a:xfrm>
          <a:prstGeom prst="rect">
            <a:avLst/>
          </a:prstGeom>
        </p:spPr>
        <p:txBody>
          <a:bodyPr>
            <a:normAutofit fontScale="85000" lnSpcReduction="20000"/>
          </a:bodyPr>
          <a:lstStyle/>
          <a:p>
            <a:pPr marL="416966" indent="-304038" defTabSz="868680">
              <a:lnSpc>
                <a:spcPct val="130000"/>
              </a:lnSpc>
              <a:defRPr sz="2660">
                <a:latin typeface="微软雅黑"/>
                <a:ea typeface="微软雅黑"/>
                <a:cs typeface="微软雅黑"/>
                <a:sym typeface="微软雅黑"/>
              </a:defRPr>
            </a:pPr>
            <a:r>
              <a:rPr dirty="0"/>
              <a:t>Mathematical morphology is a tool to analyze the image form and structure.</a:t>
            </a:r>
          </a:p>
          <a:p>
            <a:pPr marL="416966" indent="-304038" defTabSz="868680">
              <a:lnSpc>
                <a:spcPct val="130000"/>
              </a:lnSpc>
              <a:defRPr sz="2660">
                <a:latin typeface="微软雅黑"/>
                <a:ea typeface="微软雅黑"/>
                <a:cs typeface="微软雅黑"/>
                <a:sym typeface="微软雅黑"/>
              </a:defRPr>
            </a:pPr>
            <a:r>
              <a:rPr dirty="0"/>
              <a:t>Basic idea: measure and extract the shape with </a:t>
            </a:r>
            <a:r>
              <a:rPr dirty="0">
                <a:solidFill>
                  <a:srgbClr val="0000CC"/>
                </a:solidFill>
              </a:rPr>
              <a:t>structure element</a:t>
            </a:r>
            <a:r>
              <a:rPr dirty="0"/>
              <a:t> so as to analyze and recognize the image.</a:t>
            </a:r>
          </a:p>
          <a:p>
            <a:pPr marL="416966" indent="-304038" defTabSz="868680">
              <a:lnSpc>
                <a:spcPct val="130000"/>
              </a:lnSpc>
              <a:defRPr sz="2660">
                <a:latin typeface="微软雅黑"/>
                <a:ea typeface="微软雅黑"/>
                <a:cs typeface="微软雅黑"/>
                <a:sym typeface="微软雅黑"/>
              </a:defRPr>
            </a:pPr>
            <a:r>
              <a:rPr dirty="0"/>
              <a:t>Image morphological operation is based on </a:t>
            </a:r>
            <a:r>
              <a:rPr dirty="0">
                <a:solidFill>
                  <a:srgbClr val="0000CC"/>
                </a:solidFill>
              </a:rPr>
              <a:t>set theory</a:t>
            </a:r>
            <a:r>
              <a:rPr dirty="0"/>
              <a:t>.</a:t>
            </a:r>
          </a:p>
          <a:p>
            <a:pPr marL="416966" indent="-304038" defTabSz="868680">
              <a:lnSpc>
                <a:spcPct val="130000"/>
              </a:lnSpc>
              <a:defRPr sz="2660">
                <a:latin typeface="微软雅黑"/>
                <a:ea typeface="微软雅黑"/>
                <a:cs typeface="微软雅黑"/>
                <a:sym typeface="微软雅黑"/>
              </a:defRPr>
            </a:pPr>
            <a:r>
              <a:rPr dirty="0"/>
              <a:t>Morphological operation can simplify the image, remove the unwanted structures while preserving the principle shape.</a:t>
            </a:r>
          </a:p>
          <a:p>
            <a:pPr marL="416966" indent="-304038" defTabSz="868680">
              <a:lnSpc>
                <a:spcPct val="130000"/>
              </a:lnSpc>
              <a:defRPr sz="2660">
                <a:solidFill>
                  <a:srgbClr val="0000CC"/>
                </a:solidFill>
                <a:latin typeface="微软雅黑"/>
                <a:ea typeface="微软雅黑"/>
                <a:cs typeface="微软雅黑"/>
                <a:sym typeface="微软雅黑"/>
              </a:defRPr>
            </a:pPr>
            <a:r>
              <a:rPr dirty="0"/>
              <a:t>FOUR</a:t>
            </a:r>
            <a:r>
              <a:rPr dirty="0">
                <a:solidFill>
                  <a:srgbClr val="000000"/>
                </a:solidFill>
              </a:rPr>
              <a:t> morphological operators here: dilation, erosion, opening and closing.</a:t>
            </a:r>
          </a:p>
        </p:txBody>
      </p:sp>
    </p:spTree>
    <p:extLst>
      <p:ext uri="{BB962C8B-B14F-4D97-AF65-F5344CB8AC3E}">
        <p14:creationId xmlns:p14="http://schemas.microsoft.com/office/powerpoint/2010/main" val="956096090"/>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ome concepts in set theory for image"/>
          <p:cNvSpPr txBox="1">
            <a:spLocks noGrp="1"/>
          </p:cNvSpPr>
          <p:nvPr>
            <p:ph type="title"/>
          </p:nvPr>
        </p:nvSpPr>
        <p:spPr>
          <a:xfrm>
            <a:off x="457199" y="155447"/>
            <a:ext cx="8540885" cy="1252729"/>
          </a:xfrm>
          <a:prstGeom prst="rect">
            <a:avLst/>
          </a:prstGeom>
        </p:spPr>
        <p:txBody>
          <a:bodyPr/>
          <a:lstStyle>
            <a:lvl1pPr>
              <a:defRPr sz="3600"/>
            </a:lvl1pPr>
          </a:lstStyle>
          <a:p>
            <a:r>
              <a:rPr dirty="0"/>
              <a:t>Some concepts in set theory for image</a:t>
            </a:r>
          </a:p>
        </p:txBody>
      </p:sp>
      <p:sp>
        <p:nvSpPr>
          <p:cNvPr id="568" name="正文"/>
          <p:cNvSpPr txBox="1">
            <a:spLocks noGrp="1"/>
          </p:cNvSpPr>
          <p:nvPr>
            <p:ph type="body" idx="1"/>
          </p:nvPr>
        </p:nvSpPr>
        <p:spPr>
          <a:prstGeom prst="rect">
            <a:avLst/>
          </a:prstGeom>
          <a:blipFill>
            <a:blip r:embed="rId3"/>
            <a:stretch>
              <a:fillRect/>
            </a:stretch>
          </a:blipFill>
        </p:spPr>
        <p:txBody>
          <a:bodyPr/>
          <a:lstStyle/>
          <a:p>
            <a:r>
              <a:t> </a:t>
            </a:r>
          </a:p>
        </p:txBody>
      </p:sp>
      <p:pic>
        <p:nvPicPr>
          <p:cNvPr id="569" name="image54.pdf" descr="image54.pdf"/>
          <p:cNvPicPr>
            <a:picLocks noChangeAspect="1"/>
          </p:cNvPicPr>
          <p:nvPr/>
        </p:nvPicPr>
        <p:blipFill>
          <a:blip r:embed="rId4">
            <a:extLst/>
          </a:blip>
          <a:stretch>
            <a:fillRect/>
          </a:stretch>
        </p:blipFill>
        <p:spPr>
          <a:xfrm>
            <a:off x="6111875" y="3321050"/>
            <a:ext cx="114300" cy="215900"/>
          </a:xfrm>
          <a:prstGeom prst="rect">
            <a:avLst/>
          </a:prstGeom>
          <a:ln w="12700">
            <a:miter lim="400000"/>
          </a:ln>
        </p:spPr>
      </p:pic>
      <p:pic>
        <p:nvPicPr>
          <p:cNvPr id="570" name="image54.pdf" descr="image54.pdf"/>
          <p:cNvPicPr>
            <a:picLocks noChangeAspect="1"/>
          </p:cNvPicPr>
          <p:nvPr/>
        </p:nvPicPr>
        <p:blipFill>
          <a:blip r:embed="rId4">
            <a:extLst/>
          </a:blip>
          <a:stretch>
            <a:fillRect/>
          </a:stretch>
        </p:blipFill>
        <p:spPr>
          <a:xfrm>
            <a:off x="6111875" y="3321050"/>
            <a:ext cx="114300" cy="215900"/>
          </a:xfrm>
          <a:prstGeom prst="rect">
            <a:avLst/>
          </a:prstGeom>
          <a:ln w="12700">
            <a:miter lim="400000"/>
          </a:ln>
        </p:spPr>
      </p:pic>
      <p:pic>
        <p:nvPicPr>
          <p:cNvPr id="571" name="image55.png" descr="image55.png"/>
          <p:cNvPicPr>
            <a:picLocks noChangeAspect="1"/>
          </p:cNvPicPr>
          <p:nvPr/>
        </p:nvPicPr>
        <p:blipFill>
          <a:blip r:embed="rId5">
            <a:extLst/>
          </a:blip>
          <a:srcRect t="52323" r="19067"/>
          <a:stretch>
            <a:fillRect/>
          </a:stretch>
        </p:blipFill>
        <p:spPr>
          <a:xfrm>
            <a:off x="2051719" y="5301207"/>
            <a:ext cx="5184578" cy="1434054"/>
          </a:xfrm>
          <a:prstGeom prst="rect">
            <a:avLst/>
          </a:prstGeom>
          <a:ln w="12700">
            <a:miter lim="400000"/>
          </a:ln>
        </p:spPr>
      </p:pic>
    </p:spTree>
    <p:extLst>
      <p:ext uri="{BB962C8B-B14F-4D97-AF65-F5344CB8AC3E}">
        <p14:creationId xmlns:p14="http://schemas.microsoft.com/office/powerpoint/2010/main" val="146157590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Logic operation"/>
          <p:cNvSpPr txBox="1">
            <a:spLocks noGrp="1"/>
          </p:cNvSpPr>
          <p:nvPr>
            <p:ph type="title"/>
          </p:nvPr>
        </p:nvSpPr>
        <p:spPr>
          <a:xfrm>
            <a:off x="395536" y="188639"/>
            <a:ext cx="7793036" cy="1143001"/>
          </a:xfrm>
          <a:prstGeom prst="rect">
            <a:avLst/>
          </a:prstGeom>
        </p:spPr>
        <p:txBody>
          <a:bodyPr/>
          <a:lstStyle>
            <a:lvl1pPr>
              <a:defRPr sz="3600"/>
            </a:lvl1pPr>
          </a:lstStyle>
          <a:p>
            <a:r>
              <a:t>Logic operation</a:t>
            </a:r>
          </a:p>
        </p:txBody>
      </p:sp>
      <p:sp>
        <p:nvSpPr>
          <p:cNvPr id="576" name="AND, OR, NOT…"/>
          <p:cNvSpPr txBox="1">
            <a:spLocks noGrp="1"/>
          </p:cNvSpPr>
          <p:nvPr>
            <p:ph type="body" sz="quarter" idx="1"/>
          </p:nvPr>
        </p:nvSpPr>
        <p:spPr>
          <a:xfrm>
            <a:off x="539750" y="1844675"/>
            <a:ext cx="8229600" cy="936625"/>
          </a:xfrm>
          <a:prstGeom prst="rect">
            <a:avLst/>
          </a:prstGeom>
        </p:spPr>
        <p:txBody>
          <a:bodyPr/>
          <a:lstStyle>
            <a:lvl1pPr>
              <a:lnSpc>
                <a:spcPct val="90000"/>
              </a:lnSpc>
              <a:defRPr sz="2800"/>
            </a:lvl1pPr>
            <a:lvl2pPr marL="274319" indent="182880">
              <a:lnSpc>
                <a:spcPct val="90000"/>
              </a:lnSpc>
              <a:spcBef>
                <a:spcPts val="500"/>
              </a:spcBef>
              <a:buSzTx/>
              <a:buFont typeface="Wingdings 2"/>
              <a:buNone/>
              <a:defRPr sz="2400">
                <a:solidFill>
                  <a:srgbClr val="0000FF"/>
                </a:solidFill>
              </a:defRPr>
            </a:lvl2pPr>
          </a:lstStyle>
          <a:p>
            <a:r>
              <a:t>AND, OR, NOT</a:t>
            </a:r>
          </a:p>
          <a:p>
            <a:pPr lvl="1"/>
            <a:r>
              <a:t>p, q is two pixels in binary image</a:t>
            </a:r>
          </a:p>
        </p:txBody>
      </p:sp>
      <p:pic>
        <p:nvPicPr>
          <p:cNvPr id="577" name="image56.png" descr="image56.png"/>
          <p:cNvPicPr>
            <a:picLocks noChangeAspect="1"/>
          </p:cNvPicPr>
          <p:nvPr/>
        </p:nvPicPr>
        <p:blipFill>
          <a:blip r:embed="rId2">
            <a:extLst/>
          </a:blip>
          <a:srcRect l="19115"/>
          <a:stretch>
            <a:fillRect/>
          </a:stretch>
        </p:blipFill>
        <p:spPr>
          <a:xfrm>
            <a:off x="250824" y="3068638"/>
            <a:ext cx="8712202" cy="2249487"/>
          </a:xfrm>
          <a:prstGeom prst="rect">
            <a:avLst/>
          </a:prstGeom>
          <a:ln w="12700">
            <a:miter lim="400000"/>
          </a:ln>
        </p:spPr>
      </p:pic>
    </p:spTree>
    <p:extLst>
      <p:ext uri="{BB962C8B-B14F-4D97-AF65-F5344CB8AC3E}">
        <p14:creationId xmlns:p14="http://schemas.microsoft.com/office/powerpoint/2010/main" val="1951845623"/>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 name="image58.png" descr="image58.png"/>
          <p:cNvPicPr>
            <a:picLocks noChangeAspect="1"/>
          </p:cNvPicPr>
          <p:nvPr/>
        </p:nvPicPr>
        <p:blipFill>
          <a:blip r:embed="rId2">
            <a:extLst/>
          </a:blip>
          <a:srcRect r="25479"/>
          <a:stretch>
            <a:fillRect/>
          </a:stretch>
        </p:blipFill>
        <p:spPr>
          <a:xfrm>
            <a:off x="323849" y="116632"/>
            <a:ext cx="5256264" cy="6192093"/>
          </a:xfrm>
          <a:prstGeom prst="rect">
            <a:avLst/>
          </a:prstGeom>
          <a:ln w="12700">
            <a:miter lim="400000"/>
          </a:ln>
        </p:spPr>
      </p:pic>
      <p:sp>
        <p:nvSpPr>
          <p:cNvPr id="580" name="Foreground: 1-Black…"/>
          <p:cNvSpPr txBox="1"/>
          <p:nvPr/>
        </p:nvSpPr>
        <p:spPr>
          <a:xfrm>
            <a:off x="5580112" y="764704"/>
            <a:ext cx="3240360" cy="828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b="1">
                <a:solidFill>
                  <a:srgbClr val="0000FF"/>
                </a:solidFill>
                <a:latin typeface="+mj-lt"/>
                <a:ea typeface="+mj-ea"/>
                <a:cs typeface="+mj-cs"/>
                <a:sym typeface="Helvetica"/>
              </a:defRPr>
            </a:pPr>
            <a:r>
              <a:t>Foreground: 1-Black</a:t>
            </a:r>
          </a:p>
          <a:p>
            <a:pPr>
              <a:defRPr sz="2400" b="1">
                <a:solidFill>
                  <a:srgbClr val="0000FF"/>
                </a:solidFill>
                <a:latin typeface="+mj-lt"/>
                <a:ea typeface="+mj-ea"/>
                <a:cs typeface="+mj-cs"/>
                <a:sym typeface="Helvetica"/>
              </a:defRPr>
            </a:pPr>
            <a:r>
              <a:t>Background: 0</a:t>
            </a:r>
            <a:r>
              <a:rPr b="0">
                <a:latin typeface="+mn-lt"/>
                <a:ea typeface="+mn-ea"/>
                <a:cs typeface="+mn-cs"/>
                <a:sym typeface="Corbel"/>
              </a:rPr>
              <a:t> -</a:t>
            </a:r>
            <a:r>
              <a:t>White</a:t>
            </a:r>
          </a:p>
        </p:txBody>
      </p:sp>
      <p:grpSp>
        <p:nvGrpSpPr>
          <p:cNvPr id="583" name="成组"/>
          <p:cNvGrpSpPr/>
          <p:nvPr/>
        </p:nvGrpSpPr>
        <p:grpSpPr>
          <a:xfrm>
            <a:off x="6156176" y="4345940"/>
            <a:ext cx="1602940" cy="523221"/>
            <a:chOff x="0" y="0"/>
            <a:chExt cx="1602938" cy="523220"/>
          </a:xfrm>
        </p:grpSpPr>
        <p:sp>
          <p:nvSpPr>
            <p:cNvPr id="581" name="矩形"/>
            <p:cNvSpPr/>
            <p:nvPr/>
          </p:nvSpPr>
          <p:spPr>
            <a:xfrm>
              <a:off x="0" y="-1"/>
              <a:ext cx="1602939" cy="523222"/>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582" name="文本"/>
            <p:cNvSpPr txBox="1"/>
            <p:nvPr/>
          </p:nvSpPr>
          <p:spPr>
            <a:xfrm>
              <a:off x="0" y="-1"/>
              <a:ext cx="1602939"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586" name="成组"/>
          <p:cNvGrpSpPr/>
          <p:nvPr/>
        </p:nvGrpSpPr>
        <p:grpSpPr>
          <a:xfrm>
            <a:off x="6228184" y="5570075"/>
            <a:ext cx="1160447" cy="523221"/>
            <a:chOff x="0" y="0"/>
            <a:chExt cx="1160446" cy="523220"/>
          </a:xfrm>
        </p:grpSpPr>
        <p:sp>
          <p:nvSpPr>
            <p:cNvPr id="584" name="矩形"/>
            <p:cNvSpPr/>
            <p:nvPr/>
          </p:nvSpPr>
          <p:spPr>
            <a:xfrm>
              <a:off x="-1" y="-1"/>
              <a:ext cx="1160448" cy="523222"/>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585" name="文本"/>
            <p:cNvSpPr txBox="1"/>
            <p:nvPr/>
          </p:nvSpPr>
          <p:spPr>
            <a:xfrm>
              <a:off x="-1" y="-1"/>
              <a:ext cx="116044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589" name="成组"/>
          <p:cNvGrpSpPr/>
          <p:nvPr/>
        </p:nvGrpSpPr>
        <p:grpSpPr>
          <a:xfrm>
            <a:off x="6228184" y="3140967"/>
            <a:ext cx="1138005" cy="523221"/>
            <a:chOff x="0" y="0"/>
            <a:chExt cx="1138003" cy="523220"/>
          </a:xfrm>
        </p:grpSpPr>
        <p:sp>
          <p:nvSpPr>
            <p:cNvPr id="587" name="矩形"/>
            <p:cNvSpPr/>
            <p:nvPr/>
          </p:nvSpPr>
          <p:spPr>
            <a:xfrm>
              <a:off x="0" y="-1"/>
              <a:ext cx="1138004" cy="523222"/>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588" name="文本"/>
            <p:cNvSpPr txBox="1"/>
            <p:nvPr/>
          </p:nvSpPr>
          <p:spPr>
            <a:xfrm>
              <a:off x="0" y="-1"/>
              <a:ext cx="1138004"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592" name="成组"/>
          <p:cNvGrpSpPr/>
          <p:nvPr/>
        </p:nvGrpSpPr>
        <p:grpSpPr>
          <a:xfrm>
            <a:off x="6300192" y="1844824"/>
            <a:ext cx="1138005" cy="523221"/>
            <a:chOff x="0" y="0"/>
            <a:chExt cx="1138003" cy="523220"/>
          </a:xfrm>
        </p:grpSpPr>
        <p:sp>
          <p:nvSpPr>
            <p:cNvPr id="590" name="矩形"/>
            <p:cNvSpPr/>
            <p:nvPr/>
          </p:nvSpPr>
          <p:spPr>
            <a:xfrm>
              <a:off x="0" y="-1"/>
              <a:ext cx="1138004" cy="523222"/>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591" name="文本"/>
            <p:cNvSpPr txBox="1"/>
            <p:nvPr/>
          </p:nvSpPr>
          <p:spPr>
            <a:xfrm>
              <a:off x="0" y="-1"/>
              <a:ext cx="1138004"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156134894"/>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image55.png" descr="image55.png"/>
          <p:cNvPicPr>
            <a:picLocks noChangeAspect="1"/>
          </p:cNvPicPr>
          <p:nvPr/>
        </p:nvPicPr>
        <p:blipFill>
          <a:blip r:embed="rId3">
            <a:extLst/>
          </a:blip>
          <a:srcRect r="74709" b="49214"/>
          <a:stretch>
            <a:fillRect/>
          </a:stretch>
        </p:blipFill>
        <p:spPr>
          <a:xfrm>
            <a:off x="6084887" y="260350"/>
            <a:ext cx="2667001" cy="2514601"/>
          </a:xfrm>
          <a:prstGeom prst="rect">
            <a:avLst/>
          </a:prstGeom>
          <a:ln w="12700">
            <a:miter lim="400000"/>
          </a:ln>
        </p:spPr>
      </p:pic>
      <p:sp>
        <p:nvSpPr>
          <p:cNvPr id="595" name="Set operation in Morphology"/>
          <p:cNvSpPr txBox="1">
            <a:spLocks noGrp="1"/>
          </p:cNvSpPr>
          <p:nvPr>
            <p:ph type="title"/>
          </p:nvPr>
        </p:nvSpPr>
        <p:spPr>
          <a:xfrm>
            <a:off x="250824" y="188639"/>
            <a:ext cx="5976940" cy="1143001"/>
          </a:xfrm>
          <a:prstGeom prst="rect">
            <a:avLst/>
          </a:prstGeom>
        </p:spPr>
        <p:txBody>
          <a:bodyPr>
            <a:normAutofit fontScale="90000"/>
          </a:bodyPr>
          <a:lstStyle>
            <a:lvl1pPr>
              <a:defRPr sz="3600"/>
            </a:lvl1pPr>
          </a:lstStyle>
          <a:p>
            <a:r>
              <a:t>Set operation in Morphology</a:t>
            </a:r>
          </a:p>
        </p:txBody>
      </p:sp>
      <p:pic>
        <p:nvPicPr>
          <p:cNvPr id="596" name="image65.png" descr="image65.png"/>
          <p:cNvPicPr>
            <a:picLocks noChangeAspect="1"/>
          </p:cNvPicPr>
          <p:nvPr/>
        </p:nvPicPr>
        <p:blipFill>
          <a:blip r:embed="rId4">
            <a:extLst/>
          </a:blip>
          <a:srcRect l="787" t="10873" r="65140" b="5239"/>
          <a:stretch>
            <a:fillRect/>
          </a:stretch>
        </p:blipFill>
        <p:spPr>
          <a:xfrm>
            <a:off x="468312" y="3789362"/>
            <a:ext cx="3311526" cy="2232026"/>
          </a:xfrm>
          <a:prstGeom prst="rect">
            <a:avLst/>
          </a:prstGeom>
          <a:ln w="12700">
            <a:miter lim="400000"/>
          </a:ln>
        </p:spPr>
      </p:pic>
      <p:sp>
        <p:nvSpPr>
          <p:cNvPr id="597" name="Translation Set"/>
          <p:cNvSpPr txBox="1"/>
          <p:nvPr/>
        </p:nvSpPr>
        <p:spPr>
          <a:xfrm>
            <a:off x="250825" y="2276475"/>
            <a:ext cx="3313063" cy="523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solidFill>
                  <a:srgbClr val="0000FF"/>
                </a:solidFill>
                <a:effectLst>
                  <a:outerShdw blurRad="38100" dist="38100" dir="2700000" rotWithShape="0">
                    <a:srgbClr val="C0C0C0"/>
                  </a:outerShdw>
                </a:effectLst>
                <a:latin typeface="+mj-lt"/>
                <a:ea typeface="+mj-ea"/>
                <a:cs typeface="+mj-cs"/>
                <a:sym typeface="Helvetica"/>
              </a:defRPr>
            </a:lvl1pPr>
          </a:lstStyle>
          <a:p>
            <a:r>
              <a:t>Translation Set</a:t>
            </a:r>
          </a:p>
        </p:txBody>
      </p:sp>
      <p:pic>
        <p:nvPicPr>
          <p:cNvPr id="598" name="image59.pdf" descr="image59.pdf"/>
          <p:cNvPicPr>
            <a:picLocks noChangeAspect="1"/>
          </p:cNvPicPr>
          <p:nvPr/>
        </p:nvPicPr>
        <p:blipFill>
          <a:blip r:embed="rId5">
            <a:extLst/>
          </a:blip>
          <a:stretch>
            <a:fillRect/>
          </a:stretch>
        </p:blipFill>
        <p:spPr>
          <a:xfrm>
            <a:off x="112712" y="3040064"/>
            <a:ext cx="3667126" cy="546023"/>
          </a:xfrm>
          <a:prstGeom prst="rect">
            <a:avLst/>
          </a:prstGeom>
          <a:ln w="12700">
            <a:miter lim="400000"/>
          </a:ln>
        </p:spPr>
      </p:pic>
      <p:pic>
        <p:nvPicPr>
          <p:cNvPr id="599" name="image60.pdf" descr="image60.pdf"/>
          <p:cNvPicPr>
            <a:picLocks noChangeAspect="1"/>
          </p:cNvPicPr>
          <p:nvPr/>
        </p:nvPicPr>
        <p:blipFill>
          <a:blip r:embed="rId6">
            <a:extLst/>
          </a:blip>
          <a:stretch>
            <a:fillRect/>
          </a:stretch>
        </p:blipFill>
        <p:spPr>
          <a:xfrm>
            <a:off x="4945062" y="3055938"/>
            <a:ext cx="3299347" cy="543924"/>
          </a:xfrm>
          <a:prstGeom prst="rect">
            <a:avLst/>
          </a:prstGeom>
          <a:ln w="12700">
            <a:miter lim="400000"/>
          </a:ln>
        </p:spPr>
      </p:pic>
      <p:pic>
        <p:nvPicPr>
          <p:cNvPr id="600" name="image66.png" descr="image66.png"/>
          <p:cNvPicPr>
            <a:picLocks noChangeAspect="1"/>
          </p:cNvPicPr>
          <p:nvPr/>
        </p:nvPicPr>
        <p:blipFill>
          <a:blip r:embed="rId7">
            <a:extLst/>
          </a:blip>
          <a:srcRect l="37148" t="19255" r="41958" b="5239"/>
          <a:stretch>
            <a:fillRect/>
          </a:stretch>
        </p:blipFill>
        <p:spPr>
          <a:xfrm>
            <a:off x="5219700" y="3860800"/>
            <a:ext cx="1871664" cy="2087564"/>
          </a:xfrm>
          <a:prstGeom prst="rect">
            <a:avLst/>
          </a:prstGeom>
          <a:ln w="12700">
            <a:miter lim="400000"/>
          </a:ln>
        </p:spPr>
      </p:pic>
      <p:sp>
        <p:nvSpPr>
          <p:cNvPr id="601" name="Symmetry Set"/>
          <p:cNvSpPr txBox="1"/>
          <p:nvPr/>
        </p:nvSpPr>
        <p:spPr>
          <a:xfrm>
            <a:off x="4284662" y="2276872"/>
            <a:ext cx="3023642"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solidFill>
                  <a:srgbClr val="0000FF"/>
                </a:solidFill>
                <a:effectLst>
                  <a:outerShdw blurRad="38100" dist="38100" dir="2700000" rotWithShape="0">
                    <a:srgbClr val="C0C0C0"/>
                  </a:outerShdw>
                </a:effectLst>
                <a:latin typeface="+mj-lt"/>
                <a:ea typeface="+mj-ea"/>
                <a:cs typeface="+mj-cs"/>
                <a:sym typeface="Helvetica"/>
              </a:defRPr>
            </a:lvl1pPr>
          </a:lstStyle>
          <a:p>
            <a:r>
              <a:t>Symmetry Set</a:t>
            </a:r>
          </a:p>
        </p:txBody>
      </p:sp>
    </p:spTree>
    <p:extLst>
      <p:ext uri="{BB962C8B-B14F-4D97-AF65-F5344CB8AC3E}">
        <p14:creationId xmlns:p14="http://schemas.microsoft.com/office/powerpoint/2010/main" val="3020030085"/>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Dilation"/>
          <p:cNvSpPr txBox="1">
            <a:spLocks noGrp="1"/>
          </p:cNvSpPr>
          <p:nvPr>
            <p:ph type="title"/>
          </p:nvPr>
        </p:nvSpPr>
        <p:spPr>
          <a:xfrm>
            <a:off x="539750" y="327025"/>
            <a:ext cx="8229600" cy="941388"/>
          </a:xfrm>
          <a:prstGeom prst="rect">
            <a:avLst/>
          </a:prstGeom>
        </p:spPr>
        <p:txBody>
          <a:bodyPr/>
          <a:lstStyle>
            <a:lvl1pPr>
              <a:defRPr sz="3600"/>
            </a:lvl1pPr>
          </a:lstStyle>
          <a:p>
            <a:r>
              <a:t>Dilation</a:t>
            </a:r>
          </a:p>
        </p:txBody>
      </p:sp>
      <p:sp>
        <p:nvSpPr>
          <p:cNvPr id="606" name="A: Binary image…"/>
          <p:cNvSpPr txBox="1"/>
          <p:nvPr/>
        </p:nvSpPr>
        <p:spPr>
          <a:xfrm>
            <a:off x="684212" y="1539875"/>
            <a:ext cx="8064501" cy="828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solidFill>
                  <a:srgbClr val="0000FF"/>
                </a:solidFill>
              </a:defRPr>
            </a:pPr>
            <a:r>
              <a:t>A: Binary image</a:t>
            </a:r>
          </a:p>
          <a:p>
            <a:pPr>
              <a:defRPr sz="2400">
                <a:solidFill>
                  <a:srgbClr val="0000FF"/>
                </a:solidFill>
              </a:defRPr>
            </a:pPr>
            <a:r>
              <a:t>B: binary template, called  </a:t>
            </a:r>
            <a:r>
              <a:rPr>
                <a:solidFill>
                  <a:srgbClr val="FF0000"/>
                </a:solidFill>
              </a:rPr>
              <a:t>structure element</a:t>
            </a:r>
          </a:p>
        </p:txBody>
      </p:sp>
      <p:sp>
        <p:nvSpPr>
          <p:cNvPr id="607" name="Dilation: enlarging the foreground"/>
          <p:cNvSpPr txBox="1"/>
          <p:nvPr/>
        </p:nvSpPr>
        <p:spPr>
          <a:xfrm>
            <a:off x="695693" y="2385047"/>
            <a:ext cx="4611400"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a:effectLst>
                  <a:outerShdw blurRad="38100" dist="38100" dir="2700000" rotWithShape="0">
                    <a:srgbClr val="C0C0C0"/>
                  </a:outerShdw>
                </a:effectLst>
                <a:latin typeface="+mj-lt"/>
                <a:ea typeface="+mj-ea"/>
                <a:cs typeface="+mj-cs"/>
                <a:sym typeface="Helvetica"/>
              </a:defRPr>
            </a:lvl1pPr>
          </a:lstStyle>
          <a:p>
            <a:r>
              <a:t>Dilation: enlarging the foreground</a:t>
            </a:r>
          </a:p>
        </p:txBody>
      </p:sp>
      <p:sp>
        <p:nvSpPr>
          <p:cNvPr id="608" name="Physical meaning…"/>
          <p:cNvSpPr txBox="1"/>
          <p:nvPr/>
        </p:nvSpPr>
        <p:spPr>
          <a:xfrm>
            <a:off x="755971" y="4362672"/>
            <a:ext cx="8064501" cy="2301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b="1">
                <a:effectLst>
                  <a:outerShdw blurRad="38100" dist="38100" dir="2700000" rotWithShape="0">
                    <a:srgbClr val="C0C0C0"/>
                  </a:outerShdw>
                </a:effectLst>
                <a:latin typeface="+mj-lt"/>
                <a:ea typeface="+mj-ea"/>
                <a:cs typeface="+mj-cs"/>
                <a:sym typeface="Helvetica"/>
              </a:defRPr>
            </a:pPr>
            <a:r>
              <a:t>Physical meaning</a:t>
            </a:r>
          </a:p>
          <a:p>
            <a:pPr>
              <a:defRPr sz="2400"/>
            </a:pPr>
            <a:r>
              <a:t>Dilation adopts the connected background pixels into the foreground, which extends its boundary and fill the holes in the foreground.</a:t>
            </a:r>
          </a:p>
          <a:p>
            <a:pPr>
              <a:defRPr sz="2400"/>
            </a:pPr>
            <a:r>
              <a:t>And whether “connected” is decided by the structure element. </a:t>
            </a:r>
          </a:p>
        </p:txBody>
      </p:sp>
      <p:grpSp>
        <p:nvGrpSpPr>
          <p:cNvPr id="611" name="成组"/>
          <p:cNvGrpSpPr/>
          <p:nvPr/>
        </p:nvGrpSpPr>
        <p:grpSpPr>
          <a:xfrm>
            <a:off x="684212" y="2783212"/>
            <a:ext cx="7991476" cy="1815883"/>
            <a:chOff x="0" y="0"/>
            <a:chExt cx="7991475" cy="1815881"/>
          </a:xfrm>
        </p:grpSpPr>
        <p:sp>
          <p:nvSpPr>
            <p:cNvPr id="609" name="矩形"/>
            <p:cNvSpPr/>
            <p:nvPr/>
          </p:nvSpPr>
          <p:spPr>
            <a:xfrm>
              <a:off x="0" y="0"/>
              <a:ext cx="7991475" cy="1815882"/>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610" name="文本"/>
            <p:cNvSpPr txBox="1"/>
            <p:nvPr/>
          </p:nvSpPr>
          <p:spPr>
            <a:xfrm>
              <a:off x="0" y="0"/>
              <a:ext cx="7991475"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002123258"/>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正文"/>
          <p:cNvSpPr txBox="1">
            <a:spLocks noGrp="1"/>
          </p:cNvSpPr>
          <p:nvPr>
            <p:ph type="body" sz="half" idx="1"/>
          </p:nvPr>
        </p:nvSpPr>
        <p:spPr>
          <a:prstGeom prst="rect">
            <a:avLst/>
          </a:prstGeom>
        </p:spPr>
        <p:txBody>
          <a:bodyPr/>
          <a:lstStyle/>
          <a:p>
            <a:endParaRPr/>
          </a:p>
        </p:txBody>
      </p:sp>
      <p:sp>
        <p:nvSpPr>
          <p:cNvPr id="616" name="Dilation example"/>
          <p:cNvSpPr txBox="1"/>
          <p:nvPr/>
        </p:nvSpPr>
        <p:spPr>
          <a:xfrm>
            <a:off x="250825" y="419987"/>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3600">
                <a:solidFill>
                  <a:srgbClr val="F0AD00"/>
                </a:solidFill>
              </a:defRPr>
            </a:pPr>
            <a:r>
              <a:t>Dilation example   </a:t>
            </a:r>
          </a:p>
        </p:txBody>
      </p:sp>
      <p:pic>
        <p:nvPicPr>
          <p:cNvPr id="617" name="image67.png" descr="image67.png"/>
          <p:cNvPicPr>
            <a:picLocks noChangeAspect="1"/>
          </p:cNvPicPr>
          <p:nvPr/>
        </p:nvPicPr>
        <p:blipFill>
          <a:blip r:embed="rId2">
            <a:extLst/>
          </a:blip>
          <a:stretch>
            <a:fillRect/>
          </a:stretch>
        </p:blipFill>
        <p:spPr>
          <a:xfrm>
            <a:off x="755576" y="1628799"/>
            <a:ext cx="7518401" cy="3244851"/>
          </a:xfrm>
          <a:prstGeom prst="rect">
            <a:avLst/>
          </a:prstGeom>
          <a:ln w="12700">
            <a:miter lim="400000"/>
          </a:ln>
        </p:spPr>
      </p:pic>
    </p:spTree>
    <p:extLst>
      <p:ext uri="{BB962C8B-B14F-4D97-AF65-F5344CB8AC3E}">
        <p14:creationId xmlns:p14="http://schemas.microsoft.com/office/powerpoint/2010/main" val="257748890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Main content"/>
          <p:cNvSpPr txBox="1">
            <a:spLocks noGrp="1"/>
          </p:cNvSpPr>
          <p:nvPr>
            <p:ph type="title"/>
          </p:nvPr>
        </p:nvSpPr>
        <p:spPr>
          <a:xfrm>
            <a:off x="395288" y="260350"/>
            <a:ext cx="8229601" cy="941388"/>
          </a:xfrm>
          <a:prstGeom prst="rect">
            <a:avLst/>
          </a:prstGeom>
        </p:spPr>
        <p:txBody>
          <a:bodyPr/>
          <a:lstStyle>
            <a:lvl1pPr>
              <a:defRPr sz="3600"/>
            </a:lvl1pPr>
          </a:lstStyle>
          <a:p>
            <a:r>
              <a:t>Main content</a:t>
            </a:r>
          </a:p>
        </p:txBody>
      </p:sp>
      <p:sp>
        <p:nvSpPr>
          <p:cNvPr id="417" name="Binary image…"/>
          <p:cNvSpPr txBox="1">
            <a:spLocks noGrp="1"/>
          </p:cNvSpPr>
          <p:nvPr>
            <p:ph type="body" idx="1"/>
          </p:nvPr>
        </p:nvSpPr>
        <p:spPr>
          <a:xfrm>
            <a:off x="539551" y="1628799"/>
            <a:ext cx="8229601" cy="4525964"/>
          </a:xfrm>
          <a:prstGeom prst="rect">
            <a:avLst/>
          </a:prstGeom>
        </p:spPr>
        <p:txBody>
          <a:bodyPr/>
          <a:lstStyle/>
          <a:p>
            <a:pPr>
              <a:defRPr sz="2800"/>
            </a:pPr>
            <a:r>
              <a:t>Binary image</a:t>
            </a:r>
          </a:p>
          <a:p>
            <a:pPr>
              <a:defRPr sz="2800"/>
            </a:pPr>
            <a:r>
              <a:t>Image binarization</a:t>
            </a:r>
          </a:p>
          <a:p>
            <a:pPr>
              <a:defRPr sz="2800"/>
            </a:pPr>
            <a:r>
              <a:t>Morphological operation</a:t>
            </a:r>
          </a:p>
          <a:p>
            <a:pPr marL="731519" lvl="1" indent="-274319">
              <a:spcBef>
                <a:spcPts val="500"/>
              </a:spcBef>
              <a:buClr>
                <a:srgbClr val="60B5CC"/>
              </a:buClr>
              <a:defRPr sz="2400"/>
            </a:pPr>
            <a:r>
              <a:t>Definition of set</a:t>
            </a:r>
            <a:endParaRPr sz="2800"/>
          </a:p>
          <a:p>
            <a:pPr marL="731519" lvl="1" indent="-274319">
              <a:spcBef>
                <a:spcPts val="500"/>
              </a:spcBef>
              <a:buClr>
                <a:srgbClr val="60B5CC"/>
              </a:buClr>
              <a:defRPr sz="2400"/>
            </a:pPr>
            <a:r>
              <a:t>Erosion</a:t>
            </a:r>
            <a:endParaRPr sz="2800"/>
          </a:p>
          <a:p>
            <a:pPr marL="731519" lvl="1" indent="-274319">
              <a:spcBef>
                <a:spcPts val="500"/>
              </a:spcBef>
              <a:buClr>
                <a:srgbClr val="60B5CC"/>
              </a:buClr>
              <a:defRPr sz="2400"/>
            </a:pPr>
            <a:r>
              <a:t>Dilation</a:t>
            </a:r>
            <a:endParaRPr sz="2800"/>
          </a:p>
          <a:p>
            <a:pPr marL="731519" lvl="1" indent="-274319">
              <a:spcBef>
                <a:spcPts val="500"/>
              </a:spcBef>
              <a:buClr>
                <a:srgbClr val="60B5CC"/>
              </a:buClr>
              <a:defRPr sz="2400"/>
            </a:pPr>
            <a:r>
              <a:t>Opening</a:t>
            </a:r>
            <a:endParaRPr sz="2800"/>
          </a:p>
          <a:p>
            <a:pPr marL="731519" lvl="1" indent="-274319">
              <a:spcBef>
                <a:spcPts val="500"/>
              </a:spcBef>
              <a:buClr>
                <a:srgbClr val="60B5CC"/>
              </a:buClr>
              <a:defRPr sz="2400"/>
            </a:pPr>
            <a:r>
              <a:t>Closing</a:t>
            </a:r>
            <a:endParaRPr sz="2800"/>
          </a:p>
          <a:p>
            <a:pPr>
              <a:defRPr sz="2800"/>
            </a:pPr>
            <a:r>
              <a:t>Application</a:t>
            </a:r>
          </a:p>
        </p:txBody>
      </p:sp>
    </p:spTree>
    <p:extLst>
      <p:ext uri="{BB962C8B-B14F-4D97-AF65-F5344CB8AC3E}">
        <p14:creationId xmlns:p14="http://schemas.microsoft.com/office/powerpoint/2010/main" val="419562631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正文"/>
          <p:cNvSpPr txBox="1">
            <a:spLocks noGrp="1"/>
          </p:cNvSpPr>
          <p:nvPr>
            <p:ph type="body" sz="half" idx="1"/>
          </p:nvPr>
        </p:nvSpPr>
        <p:spPr>
          <a:prstGeom prst="rect">
            <a:avLst/>
          </a:prstGeom>
        </p:spPr>
        <p:txBody>
          <a:bodyPr/>
          <a:lstStyle/>
          <a:p>
            <a:endParaRPr/>
          </a:p>
        </p:txBody>
      </p:sp>
      <p:sp>
        <p:nvSpPr>
          <p:cNvPr id="620" name="文本"/>
          <p:cNvSpPr txBox="1"/>
          <p:nvPr/>
        </p:nvSpPr>
        <p:spPr>
          <a:xfrm>
            <a:off x="250825" y="419987"/>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3600">
                <a:solidFill>
                  <a:srgbClr val="F0AD00"/>
                </a:solidFill>
                <a:latin typeface="楷体"/>
                <a:ea typeface="楷体"/>
                <a:cs typeface="楷体"/>
                <a:sym typeface="楷体"/>
              </a:defRPr>
            </a:pPr>
            <a:r>
              <a:t>   </a:t>
            </a:r>
          </a:p>
        </p:txBody>
      </p:sp>
      <p:pic>
        <p:nvPicPr>
          <p:cNvPr id="621" name="image68.png" descr="image68.png"/>
          <p:cNvPicPr>
            <a:picLocks noChangeAspect="1"/>
          </p:cNvPicPr>
          <p:nvPr/>
        </p:nvPicPr>
        <p:blipFill>
          <a:blip r:embed="rId2">
            <a:extLst/>
          </a:blip>
          <a:stretch>
            <a:fillRect/>
          </a:stretch>
        </p:blipFill>
        <p:spPr>
          <a:xfrm>
            <a:off x="771525" y="1772816"/>
            <a:ext cx="7600950" cy="3289301"/>
          </a:xfrm>
          <a:prstGeom prst="rect">
            <a:avLst/>
          </a:prstGeom>
          <a:ln w="12700">
            <a:miter lim="400000"/>
          </a:ln>
        </p:spPr>
      </p:pic>
    </p:spTree>
    <p:extLst>
      <p:ext uri="{BB962C8B-B14F-4D97-AF65-F5344CB8AC3E}">
        <p14:creationId xmlns:p14="http://schemas.microsoft.com/office/powerpoint/2010/main" val="110800819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正文"/>
          <p:cNvSpPr txBox="1">
            <a:spLocks noGrp="1"/>
          </p:cNvSpPr>
          <p:nvPr>
            <p:ph type="body" sz="half" idx="1"/>
          </p:nvPr>
        </p:nvSpPr>
        <p:spPr>
          <a:prstGeom prst="rect">
            <a:avLst/>
          </a:prstGeom>
        </p:spPr>
        <p:txBody>
          <a:bodyPr/>
          <a:lstStyle/>
          <a:p>
            <a:endParaRPr/>
          </a:p>
        </p:txBody>
      </p:sp>
      <p:sp>
        <p:nvSpPr>
          <p:cNvPr id="624" name="文本"/>
          <p:cNvSpPr txBox="1"/>
          <p:nvPr/>
        </p:nvSpPr>
        <p:spPr>
          <a:xfrm>
            <a:off x="250825" y="419987"/>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3600">
                <a:solidFill>
                  <a:srgbClr val="F0AD00"/>
                </a:solidFill>
                <a:latin typeface="楷体"/>
                <a:ea typeface="楷体"/>
                <a:cs typeface="楷体"/>
                <a:sym typeface="楷体"/>
              </a:defRPr>
            </a:pPr>
            <a:r>
              <a:t>   </a:t>
            </a:r>
          </a:p>
        </p:txBody>
      </p:sp>
      <p:pic>
        <p:nvPicPr>
          <p:cNvPr id="625" name="image70.png" descr="image70.png"/>
          <p:cNvPicPr>
            <a:picLocks noChangeAspect="1"/>
          </p:cNvPicPr>
          <p:nvPr/>
        </p:nvPicPr>
        <p:blipFill>
          <a:blip r:embed="rId2">
            <a:extLst/>
          </a:blip>
          <a:stretch>
            <a:fillRect/>
          </a:stretch>
        </p:blipFill>
        <p:spPr>
          <a:xfrm>
            <a:off x="790575" y="1879600"/>
            <a:ext cx="7562850" cy="3098800"/>
          </a:xfrm>
          <a:prstGeom prst="rect">
            <a:avLst/>
          </a:prstGeom>
          <a:ln w="12700">
            <a:miter lim="400000"/>
          </a:ln>
        </p:spPr>
      </p:pic>
    </p:spTree>
    <p:extLst>
      <p:ext uri="{BB962C8B-B14F-4D97-AF65-F5344CB8AC3E}">
        <p14:creationId xmlns:p14="http://schemas.microsoft.com/office/powerpoint/2010/main" val="1284978393"/>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正文"/>
          <p:cNvSpPr txBox="1">
            <a:spLocks noGrp="1"/>
          </p:cNvSpPr>
          <p:nvPr>
            <p:ph type="body" sz="half" idx="1"/>
          </p:nvPr>
        </p:nvSpPr>
        <p:spPr>
          <a:prstGeom prst="rect">
            <a:avLst/>
          </a:prstGeom>
        </p:spPr>
        <p:txBody>
          <a:bodyPr/>
          <a:lstStyle/>
          <a:p>
            <a:endParaRPr/>
          </a:p>
        </p:txBody>
      </p:sp>
      <p:sp>
        <p:nvSpPr>
          <p:cNvPr id="628" name="文本"/>
          <p:cNvSpPr txBox="1"/>
          <p:nvPr/>
        </p:nvSpPr>
        <p:spPr>
          <a:xfrm>
            <a:off x="250825" y="419987"/>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3600">
                <a:solidFill>
                  <a:srgbClr val="F0AD00"/>
                </a:solidFill>
                <a:latin typeface="楷体"/>
                <a:ea typeface="楷体"/>
                <a:cs typeface="楷体"/>
                <a:sym typeface="楷体"/>
              </a:defRPr>
            </a:pPr>
            <a:r>
              <a:t>   </a:t>
            </a:r>
          </a:p>
        </p:txBody>
      </p:sp>
      <p:pic>
        <p:nvPicPr>
          <p:cNvPr id="629" name="image71.png" descr="image71.png"/>
          <p:cNvPicPr>
            <a:picLocks noChangeAspect="1"/>
          </p:cNvPicPr>
          <p:nvPr/>
        </p:nvPicPr>
        <p:blipFill>
          <a:blip r:embed="rId2">
            <a:extLst/>
          </a:blip>
          <a:stretch>
            <a:fillRect/>
          </a:stretch>
        </p:blipFill>
        <p:spPr>
          <a:xfrm>
            <a:off x="793750" y="1916832"/>
            <a:ext cx="7556500" cy="2952751"/>
          </a:xfrm>
          <a:prstGeom prst="rect">
            <a:avLst/>
          </a:prstGeom>
          <a:ln w="12700">
            <a:miter lim="400000"/>
          </a:ln>
        </p:spPr>
      </p:pic>
    </p:spTree>
    <p:extLst>
      <p:ext uri="{BB962C8B-B14F-4D97-AF65-F5344CB8AC3E}">
        <p14:creationId xmlns:p14="http://schemas.microsoft.com/office/powerpoint/2010/main" val="3236195368"/>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1" name="image72.png" descr="image72.png"/>
          <p:cNvPicPr>
            <a:picLocks noChangeAspect="1"/>
          </p:cNvPicPr>
          <p:nvPr/>
        </p:nvPicPr>
        <p:blipFill>
          <a:blip r:embed="rId2">
            <a:extLst/>
          </a:blip>
          <a:stretch>
            <a:fillRect/>
          </a:stretch>
        </p:blipFill>
        <p:spPr>
          <a:xfrm>
            <a:off x="1116012" y="1309463"/>
            <a:ext cx="7272413" cy="4457701"/>
          </a:xfrm>
          <a:prstGeom prst="rect">
            <a:avLst/>
          </a:prstGeom>
          <a:ln w="12700">
            <a:miter lim="400000"/>
          </a:ln>
        </p:spPr>
      </p:pic>
      <p:sp>
        <p:nvSpPr>
          <p:cNvPr id="632" name="文本"/>
          <p:cNvSpPr txBox="1"/>
          <p:nvPr/>
        </p:nvSpPr>
        <p:spPr>
          <a:xfrm>
            <a:off x="250825" y="419987"/>
            <a:ext cx="8229600"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3600">
                <a:solidFill>
                  <a:srgbClr val="F0AD00"/>
                </a:solidFill>
                <a:latin typeface="楷体"/>
                <a:ea typeface="楷体"/>
                <a:cs typeface="楷体"/>
                <a:sym typeface="楷体"/>
              </a:defRPr>
            </a:pPr>
            <a:r>
              <a:t>   </a:t>
            </a:r>
          </a:p>
        </p:txBody>
      </p:sp>
      <p:grpSp>
        <p:nvGrpSpPr>
          <p:cNvPr id="635" name="成组"/>
          <p:cNvGrpSpPr/>
          <p:nvPr/>
        </p:nvGrpSpPr>
        <p:grpSpPr>
          <a:xfrm>
            <a:off x="4932040" y="3068959"/>
            <a:ext cx="4032449" cy="370841"/>
            <a:chOff x="0" y="0"/>
            <a:chExt cx="4032448" cy="370840"/>
          </a:xfrm>
        </p:grpSpPr>
        <p:sp>
          <p:nvSpPr>
            <p:cNvPr id="633" name="矩形"/>
            <p:cNvSpPr/>
            <p:nvPr/>
          </p:nvSpPr>
          <p:spPr>
            <a:xfrm>
              <a:off x="0" y="0"/>
              <a:ext cx="4032449" cy="369333"/>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634" name="文本"/>
            <p:cNvSpPr txBox="1"/>
            <p:nvPr/>
          </p:nvSpPr>
          <p:spPr>
            <a:xfrm>
              <a:off x="0" y="0"/>
              <a:ext cx="4032449"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
        <p:nvSpPr>
          <p:cNvPr id="636" name="B is symmetric"/>
          <p:cNvSpPr txBox="1"/>
          <p:nvPr/>
        </p:nvSpPr>
        <p:spPr>
          <a:xfrm>
            <a:off x="3707903" y="1268759"/>
            <a:ext cx="2232249" cy="370841"/>
          </a:xfrm>
          <a:prstGeom prst="rect">
            <a:avLst/>
          </a:prstGeom>
          <a:solidFill>
            <a:srgbClr val="FFE19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t>B is symmetric</a:t>
            </a:r>
          </a:p>
        </p:txBody>
      </p:sp>
    </p:spTree>
    <p:extLst>
      <p:ext uri="{BB962C8B-B14F-4D97-AF65-F5344CB8AC3E}">
        <p14:creationId xmlns:p14="http://schemas.microsoft.com/office/powerpoint/2010/main" val="157299576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Dilation example"/>
          <p:cNvSpPr txBox="1">
            <a:spLocks noGrp="1"/>
          </p:cNvSpPr>
          <p:nvPr>
            <p:ph type="title"/>
          </p:nvPr>
        </p:nvSpPr>
        <p:spPr>
          <a:prstGeom prst="rect">
            <a:avLst/>
          </a:prstGeom>
        </p:spPr>
        <p:txBody>
          <a:bodyPr/>
          <a:lstStyle>
            <a:lvl1pPr>
              <a:defRPr sz="3600">
                <a:latin typeface="楷体"/>
                <a:ea typeface="楷体"/>
                <a:cs typeface="楷体"/>
                <a:sym typeface="楷体"/>
              </a:defRPr>
            </a:lvl1pPr>
          </a:lstStyle>
          <a:p>
            <a:r>
              <a:t>Dilation example</a:t>
            </a:r>
          </a:p>
        </p:txBody>
      </p:sp>
      <p:pic>
        <p:nvPicPr>
          <p:cNvPr id="639" name="image73.png" descr="image73.png"/>
          <p:cNvPicPr>
            <a:picLocks noChangeAspect="1"/>
          </p:cNvPicPr>
          <p:nvPr/>
        </p:nvPicPr>
        <p:blipFill>
          <a:blip r:embed="rId3">
            <a:extLst/>
          </a:blip>
          <a:stretch>
            <a:fillRect/>
          </a:stretch>
        </p:blipFill>
        <p:spPr>
          <a:xfrm>
            <a:off x="1842626" y="1268759"/>
            <a:ext cx="5256585" cy="2072546"/>
          </a:xfrm>
          <a:prstGeom prst="rect">
            <a:avLst/>
          </a:prstGeom>
          <a:ln w="12700">
            <a:miter lim="400000"/>
          </a:ln>
        </p:spPr>
      </p:pic>
      <p:sp>
        <p:nvSpPr>
          <p:cNvPr id="640" name="A"/>
          <p:cNvSpPr txBox="1"/>
          <p:nvPr/>
        </p:nvSpPr>
        <p:spPr>
          <a:xfrm>
            <a:off x="2051719" y="3332596"/>
            <a:ext cx="1584326" cy="348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641" name="B"/>
          <p:cNvSpPr txBox="1"/>
          <p:nvPr/>
        </p:nvSpPr>
        <p:spPr>
          <a:xfrm>
            <a:off x="3923927" y="3326970"/>
            <a:ext cx="1584326" cy="348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B</a:t>
            </a:r>
          </a:p>
        </p:txBody>
      </p:sp>
      <p:sp>
        <p:nvSpPr>
          <p:cNvPr id="642" name="A⊕B"/>
          <p:cNvSpPr txBox="1"/>
          <p:nvPr/>
        </p:nvSpPr>
        <p:spPr>
          <a:xfrm>
            <a:off x="5508252" y="3339274"/>
            <a:ext cx="1944687" cy="3705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1000"/>
              </a:spcBef>
              <a:defRPr>
                <a:latin typeface="Arial"/>
                <a:ea typeface="Arial"/>
                <a:cs typeface="Arial"/>
                <a:sym typeface="Arial"/>
              </a:defRPr>
            </a:pPr>
            <a:r>
              <a:t>           </a:t>
            </a:r>
            <a:r>
              <a:rPr>
                <a:latin typeface="Times New Roman"/>
                <a:ea typeface="Times New Roman"/>
                <a:cs typeface="Times New Roman"/>
                <a:sym typeface="Times New Roman"/>
              </a:rPr>
              <a:t>A</a:t>
            </a:r>
            <a:r>
              <a:rPr>
                <a:latin typeface="Symbol"/>
                <a:ea typeface="Symbol"/>
                <a:cs typeface="Symbol"/>
                <a:sym typeface="Symbol"/>
              </a:rPr>
              <a:t>Å</a:t>
            </a:r>
            <a:r>
              <a:rPr>
                <a:latin typeface="Times New Roman"/>
                <a:ea typeface="Times New Roman"/>
                <a:cs typeface="Times New Roman"/>
                <a:sym typeface="Times New Roman"/>
              </a:rPr>
              <a:t>B</a:t>
            </a:r>
          </a:p>
        </p:txBody>
      </p:sp>
      <p:sp>
        <p:nvSpPr>
          <p:cNvPr id="643" name="For figure (a), (0, 0) is the top left corner. For figure (b), (0,0) of the structure element is marked by “+”.…"/>
          <p:cNvSpPr txBox="1"/>
          <p:nvPr/>
        </p:nvSpPr>
        <p:spPr>
          <a:xfrm>
            <a:off x="395536" y="3645024"/>
            <a:ext cx="8450655" cy="329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nSpc>
                <a:spcPct val="90000"/>
              </a:lnSpc>
              <a:spcBef>
                <a:spcPts val="500"/>
              </a:spcBef>
              <a:defRPr sz="2400">
                <a:solidFill>
                  <a:srgbClr val="5F5F5F"/>
                </a:solidFill>
              </a:defRPr>
            </a:pPr>
            <a:r>
              <a:t>For figure (a), (0, 0) is the top left corner. For figure (b), (0,0) of the structure element is marked by “+”.</a:t>
            </a:r>
          </a:p>
          <a:p>
            <a:pPr marL="342900" indent="-342900">
              <a:lnSpc>
                <a:spcPct val="90000"/>
              </a:lnSpc>
              <a:spcBef>
                <a:spcPts val="500"/>
              </a:spcBef>
              <a:defRPr sz="2400">
                <a:solidFill>
                  <a:srgbClr val="5F5F5F"/>
                </a:solidFill>
              </a:defRPr>
            </a:pPr>
            <a:r>
              <a:t>A={(2,2),(2,3),(2,4),(3,3),(4,3),(5,3)}</a:t>
            </a:r>
          </a:p>
          <a:p>
            <a:pPr marL="342900" indent="-342900">
              <a:lnSpc>
                <a:spcPct val="90000"/>
              </a:lnSpc>
              <a:spcBef>
                <a:spcPts val="500"/>
              </a:spcBef>
              <a:defRPr sz="2400">
                <a:solidFill>
                  <a:srgbClr val="5F5F5F"/>
                </a:solidFill>
              </a:defRPr>
            </a:pPr>
            <a:r>
              <a:t>B={(0,0),(-1,0),(1,0),(0,-1),(0,1)}</a:t>
            </a:r>
          </a:p>
          <a:p>
            <a:pPr marL="342900" indent="-342900">
              <a:spcBef>
                <a:spcPts val="1400"/>
              </a:spcBef>
              <a:defRPr sz="2400"/>
            </a:pPr>
            <a:r>
              <a:t>A</a:t>
            </a:r>
            <a:r>
              <a:rPr>
                <a:latin typeface="Symbol"/>
                <a:ea typeface="Symbol"/>
                <a:cs typeface="Symbol"/>
                <a:sym typeface="Symbol"/>
              </a:rPr>
              <a:t>Å</a:t>
            </a:r>
            <a:r>
              <a:t>B</a:t>
            </a:r>
            <a:r>
              <a:rPr>
                <a:solidFill>
                  <a:srgbClr val="5F5F5F"/>
                </a:solidFill>
              </a:rPr>
              <a:t>={(2,2),(2,3),(2,4),(3,3),(4,3),(5,3)(1,2),(1,3),(1,4),(2,3),(3,3),(4,3), (3,2),(3,3),(3,4),(4,3),(5,3),(6,3), (2,1),(2,2),(2,3),(3,2),(4,2),(5,2),            (2,3),(2,4),(2,5),(3,4),(4,4),(5,4)}</a:t>
            </a:r>
          </a:p>
        </p:txBody>
      </p:sp>
    </p:spTree>
    <p:extLst>
      <p:ext uri="{BB962C8B-B14F-4D97-AF65-F5344CB8AC3E}">
        <p14:creationId xmlns:p14="http://schemas.microsoft.com/office/powerpoint/2010/main" val="2083193796"/>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Dilation: Bridging gaps in images"/>
          <p:cNvSpPr txBox="1">
            <a:spLocks noGrp="1"/>
          </p:cNvSpPr>
          <p:nvPr>
            <p:ph type="title"/>
          </p:nvPr>
        </p:nvSpPr>
        <p:spPr>
          <a:xfrm>
            <a:off x="250825" y="404813"/>
            <a:ext cx="8229600" cy="941388"/>
          </a:xfrm>
          <a:prstGeom prst="rect">
            <a:avLst/>
          </a:prstGeom>
        </p:spPr>
        <p:txBody>
          <a:bodyPr/>
          <a:lstStyle>
            <a:lvl1pPr>
              <a:defRPr sz="3600"/>
            </a:lvl1pPr>
          </a:lstStyle>
          <a:p>
            <a:r>
              <a:t>Dilation: Bridging gaps in images</a:t>
            </a:r>
          </a:p>
        </p:txBody>
      </p:sp>
      <p:pic>
        <p:nvPicPr>
          <p:cNvPr id="648" name="image74.png" descr="image74.png"/>
          <p:cNvPicPr>
            <a:picLocks noChangeAspect="1"/>
          </p:cNvPicPr>
          <p:nvPr/>
        </p:nvPicPr>
        <p:blipFill>
          <a:blip r:embed="rId2">
            <a:extLst/>
          </a:blip>
          <a:srcRect r="19139" b="22013"/>
          <a:stretch>
            <a:fillRect/>
          </a:stretch>
        </p:blipFill>
        <p:spPr>
          <a:xfrm>
            <a:off x="152399" y="2139950"/>
            <a:ext cx="8728076" cy="4530725"/>
          </a:xfrm>
          <a:prstGeom prst="rect">
            <a:avLst/>
          </a:prstGeom>
          <a:ln w="12700">
            <a:miter lim="400000"/>
          </a:ln>
        </p:spPr>
      </p:pic>
      <p:pic>
        <p:nvPicPr>
          <p:cNvPr id="649" name="image74.png" descr="image74.png"/>
          <p:cNvPicPr>
            <a:picLocks noChangeAspect="1"/>
          </p:cNvPicPr>
          <p:nvPr/>
        </p:nvPicPr>
        <p:blipFill>
          <a:blip r:embed="rId2">
            <a:extLst/>
          </a:blip>
          <a:srcRect l="44431" t="79587" r="44887"/>
          <a:stretch>
            <a:fillRect/>
          </a:stretch>
        </p:blipFill>
        <p:spPr>
          <a:xfrm>
            <a:off x="7308304" y="975517"/>
            <a:ext cx="1295401" cy="1331914"/>
          </a:xfrm>
          <a:prstGeom prst="rect">
            <a:avLst/>
          </a:prstGeom>
          <a:ln w="12700">
            <a:miter lim="400000"/>
          </a:ln>
        </p:spPr>
      </p:pic>
      <p:sp>
        <p:nvSpPr>
          <p:cNvPr id="650" name="B"/>
          <p:cNvSpPr txBox="1"/>
          <p:nvPr/>
        </p:nvSpPr>
        <p:spPr>
          <a:xfrm>
            <a:off x="6832345" y="1484783"/>
            <a:ext cx="313244"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400" b="1">
                <a:solidFill>
                  <a:srgbClr val="0000FF"/>
                </a:solidFill>
                <a:effectLst>
                  <a:outerShdw blurRad="38100" dist="38100" dir="2700000" rotWithShape="0">
                    <a:srgbClr val="C0C0C0"/>
                  </a:outerShdw>
                </a:effectLst>
                <a:latin typeface="Tahoma"/>
                <a:ea typeface="Tahoma"/>
                <a:cs typeface="Tahoma"/>
                <a:sym typeface="Tahoma"/>
              </a:defRPr>
            </a:lvl1pPr>
          </a:lstStyle>
          <a:p>
            <a:r>
              <a:t>B</a:t>
            </a:r>
          </a:p>
        </p:txBody>
      </p:sp>
      <p:sp>
        <p:nvSpPr>
          <p:cNvPr id="651" name="线条"/>
          <p:cNvSpPr/>
          <p:nvPr/>
        </p:nvSpPr>
        <p:spPr>
          <a:xfrm flipV="1">
            <a:off x="2484437" y="5876924"/>
            <a:ext cx="574676" cy="431802"/>
          </a:xfrm>
          <a:prstGeom prst="line">
            <a:avLst/>
          </a:prstGeom>
          <a:ln>
            <a:solidFill>
              <a:srgbClr val="168BBA"/>
            </a:solidFill>
            <a:miter/>
            <a:tailEnd type="triangle"/>
          </a:ln>
        </p:spPr>
        <p:txBody>
          <a:bodyPr lIns="45719" rIns="45719"/>
          <a:lstStyle/>
          <a:p>
            <a:endParaRPr/>
          </a:p>
        </p:txBody>
      </p:sp>
      <p:sp>
        <p:nvSpPr>
          <p:cNvPr id="652" name="Largest gap=2 pixels"/>
          <p:cNvSpPr txBox="1"/>
          <p:nvPr/>
        </p:nvSpPr>
        <p:spPr>
          <a:xfrm>
            <a:off x="-16144" y="6153150"/>
            <a:ext cx="2925476" cy="459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a:solidFill>
                  <a:srgbClr val="0000FF"/>
                </a:solidFill>
              </a:defRPr>
            </a:lvl1pPr>
          </a:lstStyle>
          <a:p>
            <a:r>
              <a:t>Largest gap=2 pixels</a:t>
            </a:r>
          </a:p>
        </p:txBody>
      </p:sp>
      <p:sp>
        <p:nvSpPr>
          <p:cNvPr id="653" name="Effect: enlarge foreground, fill holes"/>
          <p:cNvSpPr txBox="1"/>
          <p:nvPr/>
        </p:nvSpPr>
        <p:spPr>
          <a:xfrm>
            <a:off x="303213" y="1527175"/>
            <a:ext cx="4893727" cy="459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a:latin typeface="+mj-lt"/>
                <a:ea typeface="+mj-ea"/>
                <a:cs typeface="+mj-cs"/>
                <a:sym typeface="Helvetica"/>
              </a:defRPr>
            </a:lvl1pPr>
          </a:lstStyle>
          <a:p>
            <a:r>
              <a:t>Effect: enlarge foreground, fill holes</a:t>
            </a:r>
          </a:p>
        </p:txBody>
      </p:sp>
      <p:sp>
        <p:nvSpPr>
          <p:cNvPr id="654" name="线条"/>
          <p:cNvSpPr/>
          <p:nvPr/>
        </p:nvSpPr>
        <p:spPr>
          <a:xfrm flipV="1">
            <a:off x="6805613" y="5876924"/>
            <a:ext cx="574676" cy="431802"/>
          </a:xfrm>
          <a:prstGeom prst="line">
            <a:avLst/>
          </a:prstGeom>
          <a:ln>
            <a:solidFill>
              <a:srgbClr val="168BBA"/>
            </a:solidFill>
            <a:miter/>
            <a:tailEnd type="triangle"/>
          </a:ln>
        </p:spPr>
        <p:txBody>
          <a:bodyPr lIns="45719" rIns="45719"/>
          <a:lstStyle/>
          <a:p>
            <a:endParaRPr/>
          </a:p>
        </p:txBody>
      </p:sp>
    </p:spTree>
    <p:extLst>
      <p:ext uri="{BB962C8B-B14F-4D97-AF65-F5344CB8AC3E}">
        <p14:creationId xmlns:p14="http://schemas.microsoft.com/office/powerpoint/2010/main" val="2855209658"/>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Erosion"/>
          <p:cNvSpPr txBox="1">
            <a:spLocks noGrp="1"/>
          </p:cNvSpPr>
          <p:nvPr>
            <p:ph type="title"/>
          </p:nvPr>
        </p:nvSpPr>
        <p:spPr>
          <a:prstGeom prst="rect">
            <a:avLst/>
          </a:prstGeom>
        </p:spPr>
        <p:txBody>
          <a:bodyPr/>
          <a:lstStyle>
            <a:lvl1pPr>
              <a:defRPr sz="3600"/>
            </a:lvl1pPr>
          </a:lstStyle>
          <a:p>
            <a:r>
              <a:t>Erosion</a:t>
            </a:r>
          </a:p>
        </p:txBody>
      </p:sp>
      <p:sp>
        <p:nvSpPr>
          <p:cNvPr id="657" name="A: Binary image…"/>
          <p:cNvSpPr txBox="1"/>
          <p:nvPr/>
        </p:nvSpPr>
        <p:spPr>
          <a:xfrm>
            <a:off x="684212" y="1628775"/>
            <a:ext cx="8064501" cy="828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solidFill>
                  <a:srgbClr val="0000FF"/>
                </a:solidFill>
              </a:defRPr>
            </a:pPr>
            <a:r>
              <a:t>A: Binary image</a:t>
            </a:r>
          </a:p>
          <a:p>
            <a:pPr>
              <a:defRPr sz="2400">
                <a:solidFill>
                  <a:srgbClr val="0000FF"/>
                </a:solidFill>
              </a:defRPr>
            </a:pPr>
            <a:r>
              <a:t>B: binary template,  structure element</a:t>
            </a:r>
          </a:p>
        </p:txBody>
      </p:sp>
      <p:sp>
        <p:nvSpPr>
          <p:cNvPr id="658" name="Physical meaning: remove boundary, remove unwanted small objects."/>
          <p:cNvSpPr txBox="1"/>
          <p:nvPr/>
        </p:nvSpPr>
        <p:spPr>
          <a:xfrm>
            <a:off x="611187" y="3047875"/>
            <a:ext cx="8064501"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b="1">
                <a:effectLst>
                  <a:outerShdw blurRad="38100" dist="38100" dir="2700000" rotWithShape="0">
                    <a:srgbClr val="C0C0C0"/>
                  </a:outerShdw>
                </a:effectLst>
                <a:latin typeface="+mj-lt"/>
                <a:ea typeface="+mj-ea"/>
                <a:cs typeface="+mj-cs"/>
                <a:sym typeface="Helvetica"/>
              </a:defRPr>
            </a:pPr>
            <a:r>
              <a:t>Physical meaning: </a:t>
            </a:r>
            <a:r>
              <a:rPr b="0">
                <a:latin typeface="+mn-lt"/>
                <a:ea typeface="+mn-ea"/>
                <a:cs typeface="+mn-cs"/>
                <a:sym typeface="Corbel"/>
              </a:rPr>
              <a:t>remove boundary, remove unwanted small objects.</a:t>
            </a:r>
          </a:p>
        </p:txBody>
      </p:sp>
      <p:pic>
        <p:nvPicPr>
          <p:cNvPr id="659" name="image76.png" descr="image76.png"/>
          <p:cNvPicPr>
            <a:picLocks noChangeAspect="1"/>
          </p:cNvPicPr>
          <p:nvPr/>
        </p:nvPicPr>
        <p:blipFill>
          <a:blip r:embed="rId3">
            <a:extLst/>
          </a:blip>
          <a:stretch>
            <a:fillRect/>
          </a:stretch>
        </p:blipFill>
        <p:spPr>
          <a:xfrm>
            <a:off x="2843808" y="4003923"/>
            <a:ext cx="5050136" cy="2378934"/>
          </a:xfrm>
          <a:prstGeom prst="rect">
            <a:avLst/>
          </a:prstGeom>
          <a:ln w="12700">
            <a:miter lim="400000"/>
          </a:ln>
        </p:spPr>
      </p:pic>
      <p:sp>
        <p:nvSpPr>
          <p:cNvPr id="660" name="B"/>
          <p:cNvSpPr txBox="1"/>
          <p:nvPr/>
        </p:nvSpPr>
        <p:spPr>
          <a:xfrm>
            <a:off x="4716462" y="5957911"/>
            <a:ext cx="503610" cy="3708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t>B</a:t>
            </a:r>
          </a:p>
        </p:txBody>
      </p:sp>
      <p:sp>
        <p:nvSpPr>
          <p:cNvPr id="661" name="A"/>
          <p:cNvSpPr txBox="1"/>
          <p:nvPr/>
        </p:nvSpPr>
        <p:spPr>
          <a:xfrm>
            <a:off x="3132286" y="5945211"/>
            <a:ext cx="503610" cy="3708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t>A</a:t>
            </a:r>
          </a:p>
        </p:txBody>
      </p:sp>
      <p:grpSp>
        <p:nvGrpSpPr>
          <p:cNvPr id="664" name="成组"/>
          <p:cNvGrpSpPr/>
          <p:nvPr/>
        </p:nvGrpSpPr>
        <p:grpSpPr>
          <a:xfrm>
            <a:off x="6779294" y="5885119"/>
            <a:ext cx="863650" cy="370841"/>
            <a:chOff x="0" y="0"/>
            <a:chExt cx="863649" cy="370840"/>
          </a:xfrm>
        </p:grpSpPr>
        <p:sp>
          <p:nvSpPr>
            <p:cNvPr id="662" name="矩形"/>
            <p:cNvSpPr/>
            <p:nvPr/>
          </p:nvSpPr>
          <p:spPr>
            <a:xfrm>
              <a:off x="0" y="0"/>
              <a:ext cx="863650" cy="369333"/>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663" name="文本"/>
            <p:cNvSpPr txBox="1"/>
            <p:nvPr/>
          </p:nvSpPr>
          <p:spPr>
            <a:xfrm>
              <a:off x="0" y="0"/>
              <a:ext cx="863650"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667" name="成组"/>
          <p:cNvGrpSpPr/>
          <p:nvPr/>
        </p:nvGrpSpPr>
        <p:grpSpPr>
          <a:xfrm>
            <a:off x="827583" y="2459771"/>
            <a:ext cx="4752530" cy="587021"/>
            <a:chOff x="0" y="0"/>
            <a:chExt cx="4752528" cy="587020"/>
          </a:xfrm>
        </p:grpSpPr>
        <p:sp>
          <p:nvSpPr>
            <p:cNvPr id="665" name="矩形"/>
            <p:cNvSpPr/>
            <p:nvPr/>
          </p:nvSpPr>
          <p:spPr>
            <a:xfrm>
              <a:off x="-1" y="-1"/>
              <a:ext cx="4752530" cy="587022"/>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666" name="文本"/>
            <p:cNvSpPr txBox="1"/>
            <p:nvPr/>
          </p:nvSpPr>
          <p:spPr>
            <a:xfrm>
              <a:off x="-1" y="-1"/>
              <a:ext cx="475253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070331390"/>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Example"/>
          <p:cNvSpPr txBox="1">
            <a:spLocks noGrp="1"/>
          </p:cNvSpPr>
          <p:nvPr>
            <p:ph type="title"/>
          </p:nvPr>
        </p:nvSpPr>
        <p:spPr>
          <a:prstGeom prst="rect">
            <a:avLst/>
          </a:prstGeom>
        </p:spPr>
        <p:txBody>
          <a:bodyPr/>
          <a:lstStyle>
            <a:lvl1pPr>
              <a:defRPr sz="3600"/>
            </a:lvl1pPr>
          </a:lstStyle>
          <a:p>
            <a:r>
              <a:t>Example </a:t>
            </a:r>
          </a:p>
        </p:txBody>
      </p:sp>
      <p:pic>
        <p:nvPicPr>
          <p:cNvPr id="672" name="image77.png" descr="image77.png"/>
          <p:cNvPicPr>
            <a:picLocks noChangeAspect="1"/>
          </p:cNvPicPr>
          <p:nvPr/>
        </p:nvPicPr>
        <p:blipFill>
          <a:blip r:embed="rId2">
            <a:extLst/>
          </a:blip>
          <a:stretch>
            <a:fillRect/>
          </a:stretch>
        </p:blipFill>
        <p:spPr>
          <a:xfrm>
            <a:off x="777875" y="1774825"/>
            <a:ext cx="7588250" cy="3308350"/>
          </a:xfrm>
          <a:prstGeom prst="rect">
            <a:avLst/>
          </a:prstGeom>
          <a:ln w="12700">
            <a:miter lim="400000"/>
          </a:ln>
        </p:spPr>
      </p:pic>
    </p:spTree>
    <p:extLst>
      <p:ext uri="{BB962C8B-B14F-4D97-AF65-F5344CB8AC3E}">
        <p14:creationId xmlns:p14="http://schemas.microsoft.com/office/powerpoint/2010/main" val="360593232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标题"/>
          <p:cNvSpPr txBox="1">
            <a:spLocks noGrp="1"/>
          </p:cNvSpPr>
          <p:nvPr>
            <p:ph type="title"/>
          </p:nvPr>
        </p:nvSpPr>
        <p:spPr>
          <a:prstGeom prst="rect">
            <a:avLst/>
          </a:prstGeom>
        </p:spPr>
        <p:txBody>
          <a:bodyPr/>
          <a:lstStyle/>
          <a:p>
            <a:pPr>
              <a:defRPr sz="3600"/>
            </a:pPr>
            <a:endParaRPr/>
          </a:p>
        </p:txBody>
      </p:sp>
      <p:pic>
        <p:nvPicPr>
          <p:cNvPr id="675" name="image78.png" descr="image78.png"/>
          <p:cNvPicPr>
            <a:picLocks noChangeAspect="1"/>
          </p:cNvPicPr>
          <p:nvPr/>
        </p:nvPicPr>
        <p:blipFill>
          <a:blip r:embed="rId2">
            <a:extLst/>
          </a:blip>
          <a:stretch>
            <a:fillRect/>
          </a:stretch>
        </p:blipFill>
        <p:spPr>
          <a:xfrm>
            <a:off x="815975" y="1988840"/>
            <a:ext cx="7512050" cy="3168651"/>
          </a:xfrm>
          <a:prstGeom prst="rect">
            <a:avLst/>
          </a:prstGeom>
          <a:ln w="12700">
            <a:miter lim="400000"/>
          </a:ln>
        </p:spPr>
      </p:pic>
    </p:spTree>
    <p:extLst>
      <p:ext uri="{BB962C8B-B14F-4D97-AF65-F5344CB8AC3E}">
        <p14:creationId xmlns:p14="http://schemas.microsoft.com/office/powerpoint/2010/main" val="3388189380"/>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标题"/>
          <p:cNvSpPr txBox="1">
            <a:spLocks noGrp="1"/>
          </p:cNvSpPr>
          <p:nvPr>
            <p:ph type="title"/>
          </p:nvPr>
        </p:nvSpPr>
        <p:spPr>
          <a:prstGeom prst="rect">
            <a:avLst/>
          </a:prstGeom>
        </p:spPr>
        <p:txBody>
          <a:bodyPr/>
          <a:lstStyle/>
          <a:p>
            <a:pPr>
              <a:defRPr sz="3600"/>
            </a:pPr>
            <a:endParaRPr/>
          </a:p>
        </p:txBody>
      </p:sp>
      <p:sp>
        <p:nvSpPr>
          <p:cNvPr id="678" name="正文"/>
          <p:cNvSpPr txBox="1">
            <a:spLocks noGrp="1"/>
          </p:cNvSpPr>
          <p:nvPr>
            <p:ph type="body" sz="half" idx="1"/>
          </p:nvPr>
        </p:nvSpPr>
        <p:spPr>
          <a:prstGeom prst="rect">
            <a:avLst/>
          </a:prstGeom>
        </p:spPr>
        <p:txBody>
          <a:bodyPr/>
          <a:lstStyle/>
          <a:p>
            <a:endParaRPr/>
          </a:p>
        </p:txBody>
      </p:sp>
      <p:pic>
        <p:nvPicPr>
          <p:cNvPr id="679" name="image81.png" descr="image81.png"/>
          <p:cNvPicPr>
            <a:picLocks noChangeAspect="1"/>
          </p:cNvPicPr>
          <p:nvPr/>
        </p:nvPicPr>
        <p:blipFill>
          <a:blip r:embed="rId2">
            <a:extLst/>
          </a:blip>
          <a:stretch>
            <a:fillRect/>
          </a:stretch>
        </p:blipFill>
        <p:spPr>
          <a:xfrm>
            <a:off x="812800" y="1851025"/>
            <a:ext cx="7518400" cy="3155950"/>
          </a:xfrm>
          <a:prstGeom prst="rect">
            <a:avLst/>
          </a:prstGeom>
          <a:ln w="12700">
            <a:miter lim="400000"/>
          </a:ln>
        </p:spPr>
      </p:pic>
    </p:spTree>
    <p:extLst>
      <p:ext uri="{BB962C8B-B14F-4D97-AF65-F5344CB8AC3E}">
        <p14:creationId xmlns:p14="http://schemas.microsoft.com/office/powerpoint/2010/main" val="658447309"/>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Assignment-2"/>
          <p:cNvSpPr txBox="1">
            <a:spLocks noGrp="1"/>
          </p:cNvSpPr>
          <p:nvPr>
            <p:ph type="title"/>
          </p:nvPr>
        </p:nvSpPr>
        <p:spPr>
          <a:prstGeom prst="rect">
            <a:avLst/>
          </a:prstGeom>
        </p:spPr>
        <p:txBody>
          <a:bodyPr/>
          <a:lstStyle>
            <a:lvl1pPr>
              <a:defRPr sz="3600"/>
            </a:lvl1pPr>
          </a:lstStyle>
          <a:p>
            <a:r>
              <a:t>Assignment-2</a:t>
            </a:r>
          </a:p>
        </p:txBody>
      </p:sp>
      <p:sp>
        <p:nvSpPr>
          <p:cNvPr id="422" name="正文"/>
          <p:cNvSpPr txBox="1">
            <a:spLocks noGrp="1"/>
          </p:cNvSpPr>
          <p:nvPr>
            <p:ph type="body" idx="1"/>
          </p:nvPr>
        </p:nvSpPr>
        <p:spPr>
          <a:prstGeom prst="rect">
            <a:avLst/>
          </a:prstGeom>
        </p:spPr>
        <p:txBody>
          <a:bodyPr/>
          <a:lstStyle/>
          <a:p>
            <a:endParaRPr/>
          </a:p>
        </p:txBody>
      </p:sp>
      <p:sp>
        <p:nvSpPr>
          <p:cNvPr id="423" name="1.Image binarization；…"/>
          <p:cNvSpPr txBox="1"/>
          <p:nvPr/>
        </p:nvSpPr>
        <p:spPr>
          <a:xfrm>
            <a:off x="467543" y="2204864"/>
            <a:ext cx="7858126" cy="275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endParaRPr/>
          </a:p>
          <a:p>
            <a:pPr>
              <a:defRPr sz="2800"/>
            </a:pPr>
            <a:r>
              <a:t>1.Image binarization</a:t>
            </a:r>
            <a:r>
              <a:rPr>
                <a:latin typeface="楷体"/>
                <a:ea typeface="楷体"/>
                <a:cs typeface="楷体"/>
                <a:sym typeface="楷体"/>
              </a:rPr>
              <a:t>；</a:t>
            </a:r>
          </a:p>
          <a:p>
            <a:pPr>
              <a:defRPr sz="2800"/>
            </a:pPr>
            <a:r>
              <a:t>2.Binary image erosion</a:t>
            </a:r>
          </a:p>
          <a:p>
            <a:pPr>
              <a:defRPr sz="2800"/>
            </a:pPr>
            <a:r>
              <a:t>3.Binary image delation</a:t>
            </a:r>
          </a:p>
          <a:p>
            <a:pPr>
              <a:defRPr sz="2800"/>
            </a:pPr>
            <a:r>
              <a:t>4.Binary image opening</a:t>
            </a:r>
          </a:p>
          <a:p>
            <a:pPr>
              <a:defRPr sz="2800"/>
            </a:pPr>
            <a:r>
              <a:t>5.Binary image closing</a:t>
            </a:r>
          </a:p>
        </p:txBody>
      </p:sp>
    </p:spTree>
    <p:extLst>
      <p:ext uri="{BB962C8B-B14F-4D97-AF65-F5344CB8AC3E}">
        <p14:creationId xmlns:p14="http://schemas.microsoft.com/office/powerpoint/2010/main" val="2289335084"/>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标题"/>
          <p:cNvSpPr txBox="1">
            <a:spLocks noGrp="1"/>
          </p:cNvSpPr>
          <p:nvPr>
            <p:ph type="title"/>
          </p:nvPr>
        </p:nvSpPr>
        <p:spPr>
          <a:prstGeom prst="rect">
            <a:avLst/>
          </a:prstGeom>
        </p:spPr>
        <p:txBody>
          <a:bodyPr/>
          <a:lstStyle/>
          <a:p>
            <a:pPr>
              <a:defRPr sz="3600"/>
            </a:pPr>
            <a:endParaRPr/>
          </a:p>
        </p:txBody>
      </p:sp>
      <p:sp>
        <p:nvSpPr>
          <p:cNvPr id="682" name="正文"/>
          <p:cNvSpPr txBox="1">
            <a:spLocks noGrp="1"/>
          </p:cNvSpPr>
          <p:nvPr>
            <p:ph type="body" sz="half" idx="1"/>
          </p:nvPr>
        </p:nvSpPr>
        <p:spPr>
          <a:prstGeom prst="rect">
            <a:avLst/>
          </a:prstGeom>
        </p:spPr>
        <p:txBody>
          <a:bodyPr/>
          <a:lstStyle/>
          <a:p>
            <a:endParaRPr/>
          </a:p>
        </p:txBody>
      </p:sp>
      <p:pic>
        <p:nvPicPr>
          <p:cNvPr id="683" name="image82.png" descr="image82.png"/>
          <p:cNvPicPr>
            <a:picLocks noChangeAspect="1"/>
          </p:cNvPicPr>
          <p:nvPr/>
        </p:nvPicPr>
        <p:blipFill>
          <a:blip r:embed="rId2">
            <a:extLst/>
          </a:blip>
          <a:stretch>
            <a:fillRect/>
          </a:stretch>
        </p:blipFill>
        <p:spPr>
          <a:xfrm>
            <a:off x="796925" y="1924050"/>
            <a:ext cx="7550150" cy="3009900"/>
          </a:xfrm>
          <a:prstGeom prst="rect">
            <a:avLst/>
          </a:prstGeom>
          <a:ln w="12700">
            <a:miter lim="400000"/>
          </a:ln>
        </p:spPr>
      </p:pic>
    </p:spTree>
    <p:extLst>
      <p:ext uri="{BB962C8B-B14F-4D97-AF65-F5344CB8AC3E}">
        <p14:creationId xmlns:p14="http://schemas.microsoft.com/office/powerpoint/2010/main" val="1399093792"/>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标题"/>
          <p:cNvSpPr txBox="1">
            <a:spLocks noGrp="1"/>
          </p:cNvSpPr>
          <p:nvPr>
            <p:ph type="title"/>
          </p:nvPr>
        </p:nvSpPr>
        <p:spPr>
          <a:prstGeom prst="rect">
            <a:avLst/>
          </a:prstGeom>
        </p:spPr>
        <p:txBody>
          <a:bodyPr/>
          <a:lstStyle/>
          <a:p>
            <a:pPr>
              <a:defRPr sz="3600"/>
            </a:pPr>
            <a:endParaRPr/>
          </a:p>
        </p:txBody>
      </p:sp>
      <p:sp>
        <p:nvSpPr>
          <p:cNvPr id="686" name="正文"/>
          <p:cNvSpPr txBox="1">
            <a:spLocks noGrp="1"/>
          </p:cNvSpPr>
          <p:nvPr>
            <p:ph type="body" sz="half" idx="1"/>
          </p:nvPr>
        </p:nvSpPr>
        <p:spPr>
          <a:prstGeom prst="rect">
            <a:avLst/>
          </a:prstGeom>
        </p:spPr>
        <p:txBody>
          <a:bodyPr/>
          <a:lstStyle/>
          <a:p>
            <a:endParaRPr/>
          </a:p>
        </p:txBody>
      </p:sp>
      <p:pic>
        <p:nvPicPr>
          <p:cNvPr id="687" name="image83.png" descr="image83.png"/>
          <p:cNvPicPr>
            <a:picLocks noChangeAspect="1"/>
          </p:cNvPicPr>
          <p:nvPr/>
        </p:nvPicPr>
        <p:blipFill>
          <a:blip r:embed="rId2">
            <a:extLst/>
          </a:blip>
          <a:stretch>
            <a:fillRect/>
          </a:stretch>
        </p:blipFill>
        <p:spPr>
          <a:xfrm>
            <a:off x="825500" y="1781175"/>
            <a:ext cx="7493000" cy="3295650"/>
          </a:xfrm>
          <a:prstGeom prst="rect">
            <a:avLst/>
          </a:prstGeom>
          <a:ln w="12700">
            <a:miter lim="400000"/>
          </a:ln>
        </p:spPr>
      </p:pic>
    </p:spTree>
    <p:extLst>
      <p:ext uri="{BB962C8B-B14F-4D97-AF65-F5344CB8AC3E}">
        <p14:creationId xmlns:p14="http://schemas.microsoft.com/office/powerpoint/2010/main" val="264855281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标题"/>
          <p:cNvSpPr txBox="1">
            <a:spLocks noGrp="1"/>
          </p:cNvSpPr>
          <p:nvPr>
            <p:ph type="title"/>
          </p:nvPr>
        </p:nvSpPr>
        <p:spPr>
          <a:prstGeom prst="rect">
            <a:avLst/>
          </a:prstGeom>
        </p:spPr>
        <p:txBody>
          <a:bodyPr/>
          <a:lstStyle/>
          <a:p>
            <a:pPr>
              <a:defRPr sz="3600"/>
            </a:pPr>
            <a:endParaRPr/>
          </a:p>
        </p:txBody>
      </p:sp>
      <p:sp>
        <p:nvSpPr>
          <p:cNvPr id="690" name="正文"/>
          <p:cNvSpPr txBox="1">
            <a:spLocks noGrp="1"/>
          </p:cNvSpPr>
          <p:nvPr>
            <p:ph type="body" sz="half" idx="1"/>
          </p:nvPr>
        </p:nvSpPr>
        <p:spPr>
          <a:prstGeom prst="rect">
            <a:avLst/>
          </a:prstGeom>
        </p:spPr>
        <p:txBody>
          <a:bodyPr/>
          <a:lstStyle/>
          <a:p>
            <a:endParaRPr/>
          </a:p>
        </p:txBody>
      </p:sp>
      <p:pic>
        <p:nvPicPr>
          <p:cNvPr id="691" name="image84.png" descr="image84.png"/>
          <p:cNvPicPr>
            <a:picLocks noChangeAspect="1"/>
          </p:cNvPicPr>
          <p:nvPr/>
        </p:nvPicPr>
        <p:blipFill>
          <a:blip r:embed="rId2">
            <a:extLst/>
          </a:blip>
          <a:stretch>
            <a:fillRect/>
          </a:stretch>
        </p:blipFill>
        <p:spPr>
          <a:xfrm>
            <a:off x="777875" y="1706859"/>
            <a:ext cx="7588250" cy="3162301"/>
          </a:xfrm>
          <a:prstGeom prst="rect">
            <a:avLst/>
          </a:prstGeom>
          <a:ln w="12700">
            <a:miter lim="400000"/>
          </a:ln>
        </p:spPr>
      </p:pic>
    </p:spTree>
    <p:extLst>
      <p:ext uri="{BB962C8B-B14F-4D97-AF65-F5344CB8AC3E}">
        <p14:creationId xmlns:p14="http://schemas.microsoft.com/office/powerpoint/2010/main" val="506698711"/>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标题"/>
          <p:cNvSpPr txBox="1">
            <a:spLocks noGrp="1"/>
          </p:cNvSpPr>
          <p:nvPr>
            <p:ph type="title"/>
          </p:nvPr>
        </p:nvSpPr>
        <p:spPr>
          <a:prstGeom prst="rect">
            <a:avLst/>
          </a:prstGeom>
        </p:spPr>
        <p:txBody>
          <a:bodyPr/>
          <a:lstStyle/>
          <a:p>
            <a:pPr>
              <a:defRPr sz="3600"/>
            </a:pPr>
            <a:endParaRPr/>
          </a:p>
        </p:txBody>
      </p:sp>
      <p:sp>
        <p:nvSpPr>
          <p:cNvPr id="694" name="正文"/>
          <p:cNvSpPr txBox="1">
            <a:spLocks noGrp="1"/>
          </p:cNvSpPr>
          <p:nvPr>
            <p:ph type="body" sz="half" idx="1"/>
          </p:nvPr>
        </p:nvSpPr>
        <p:spPr>
          <a:prstGeom prst="rect">
            <a:avLst/>
          </a:prstGeom>
        </p:spPr>
        <p:txBody>
          <a:bodyPr/>
          <a:lstStyle/>
          <a:p>
            <a:endParaRPr/>
          </a:p>
        </p:txBody>
      </p:sp>
      <p:pic>
        <p:nvPicPr>
          <p:cNvPr id="695" name="image85.png" descr="image85.png"/>
          <p:cNvPicPr>
            <a:picLocks noChangeAspect="1"/>
          </p:cNvPicPr>
          <p:nvPr/>
        </p:nvPicPr>
        <p:blipFill>
          <a:blip r:embed="rId2">
            <a:extLst/>
          </a:blip>
          <a:stretch>
            <a:fillRect/>
          </a:stretch>
        </p:blipFill>
        <p:spPr>
          <a:xfrm>
            <a:off x="809625" y="1752600"/>
            <a:ext cx="7524750" cy="3352800"/>
          </a:xfrm>
          <a:prstGeom prst="rect">
            <a:avLst/>
          </a:prstGeom>
          <a:ln w="12700">
            <a:miter lim="400000"/>
          </a:ln>
        </p:spPr>
      </p:pic>
    </p:spTree>
    <p:extLst>
      <p:ext uri="{BB962C8B-B14F-4D97-AF65-F5344CB8AC3E}">
        <p14:creationId xmlns:p14="http://schemas.microsoft.com/office/powerpoint/2010/main" val="3840644329"/>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Example"/>
          <p:cNvSpPr txBox="1">
            <a:spLocks noGrp="1"/>
          </p:cNvSpPr>
          <p:nvPr>
            <p:ph type="title"/>
          </p:nvPr>
        </p:nvSpPr>
        <p:spPr>
          <a:prstGeom prst="rect">
            <a:avLst/>
          </a:prstGeom>
        </p:spPr>
        <p:txBody>
          <a:bodyPr/>
          <a:lstStyle/>
          <a:p>
            <a:pPr>
              <a:defRPr sz="3600"/>
            </a:pPr>
            <a:r>
              <a:t>Example   </a:t>
            </a:r>
          </a:p>
        </p:txBody>
      </p:sp>
      <p:pic>
        <p:nvPicPr>
          <p:cNvPr id="698" name="image86.png" descr="image86.png"/>
          <p:cNvPicPr>
            <a:picLocks noChangeAspect="1"/>
          </p:cNvPicPr>
          <p:nvPr/>
        </p:nvPicPr>
        <p:blipFill>
          <a:blip r:embed="rId2">
            <a:extLst/>
          </a:blip>
          <a:stretch>
            <a:fillRect/>
          </a:stretch>
        </p:blipFill>
        <p:spPr>
          <a:xfrm>
            <a:off x="1714500" y="1543050"/>
            <a:ext cx="5715000" cy="3771900"/>
          </a:xfrm>
          <a:prstGeom prst="rect">
            <a:avLst/>
          </a:prstGeom>
          <a:ln w="12700">
            <a:miter lim="400000"/>
          </a:ln>
        </p:spPr>
      </p:pic>
      <p:grpSp>
        <p:nvGrpSpPr>
          <p:cNvPr id="701" name="成组"/>
          <p:cNvGrpSpPr/>
          <p:nvPr/>
        </p:nvGrpSpPr>
        <p:grpSpPr>
          <a:xfrm>
            <a:off x="4283967" y="1543049"/>
            <a:ext cx="1656185" cy="370842"/>
            <a:chOff x="0" y="0"/>
            <a:chExt cx="1656183" cy="370840"/>
          </a:xfrm>
        </p:grpSpPr>
        <p:sp>
          <p:nvSpPr>
            <p:cNvPr id="699" name="矩形"/>
            <p:cNvSpPr/>
            <p:nvPr/>
          </p:nvSpPr>
          <p:spPr>
            <a:xfrm>
              <a:off x="0" y="0"/>
              <a:ext cx="1656184" cy="369333"/>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700" name="文本"/>
            <p:cNvSpPr txBox="1"/>
            <p:nvPr/>
          </p:nvSpPr>
          <p:spPr>
            <a:xfrm>
              <a:off x="0" y="0"/>
              <a:ext cx="1656184"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931123742"/>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Example"/>
          <p:cNvSpPr txBox="1">
            <a:spLocks noGrp="1"/>
          </p:cNvSpPr>
          <p:nvPr>
            <p:ph type="title"/>
          </p:nvPr>
        </p:nvSpPr>
        <p:spPr>
          <a:prstGeom prst="rect">
            <a:avLst/>
          </a:prstGeom>
        </p:spPr>
        <p:txBody>
          <a:bodyPr/>
          <a:lstStyle/>
          <a:p>
            <a:pPr>
              <a:defRPr sz="3600"/>
            </a:pPr>
            <a:r>
              <a:t>Example  </a:t>
            </a:r>
          </a:p>
        </p:txBody>
      </p:sp>
      <p:pic>
        <p:nvPicPr>
          <p:cNvPr id="704" name="image87.png" descr="image87.png"/>
          <p:cNvPicPr>
            <a:picLocks noChangeAspect="1"/>
          </p:cNvPicPr>
          <p:nvPr/>
        </p:nvPicPr>
        <p:blipFill>
          <a:blip r:embed="rId3">
            <a:extLst/>
          </a:blip>
          <a:stretch>
            <a:fillRect/>
          </a:stretch>
        </p:blipFill>
        <p:spPr>
          <a:xfrm>
            <a:off x="1187624" y="1484783"/>
            <a:ext cx="6266978" cy="1946712"/>
          </a:xfrm>
          <a:prstGeom prst="rect">
            <a:avLst/>
          </a:prstGeom>
          <a:ln w="12700">
            <a:miter lim="400000"/>
          </a:ln>
        </p:spPr>
      </p:pic>
      <p:sp>
        <p:nvSpPr>
          <p:cNvPr id="705" name="A"/>
          <p:cNvSpPr txBox="1"/>
          <p:nvPr/>
        </p:nvSpPr>
        <p:spPr>
          <a:xfrm>
            <a:off x="1763539" y="3429000"/>
            <a:ext cx="1584326"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400"/>
              </a:spcBef>
              <a:defRPr sz="2400">
                <a:latin typeface="Times New Roman"/>
                <a:ea typeface="Times New Roman"/>
                <a:cs typeface="Times New Roman"/>
                <a:sym typeface="Times New Roman"/>
              </a:defRPr>
            </a:lvl1pPr>
          </a:lstStyle>
          <a:p>
            <a:r>
              <a:t>A</a:t>
            </a:r>
          </a:p>
        </p:txBody>
      </p:sp>
      <p:sp>
        <p:nvSpPr>
          <p:cNvPr id="706" name="B"/>
          <p:cNvSpPr txBox="1"/>
          <p:nvPr/>
        </p:nvSpPr>
        <p:spPr>
          <a:xfrm>
            <a:off x="3707903" y="3429000"/>
            <a:ext cx="1584326"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400"/>
              </a:spcBef>
              <a:defRPr sz="2400">
                <a:latin typeface="Times New Roman"/>
                <a:ea typeface="Times New Roman"/>
                <a:cs typeface="Times New Roman"/>
                <a:sym typeface="Times New Roman"/>
              </a:defRPr>
            </a:lvl1pPr>
          </a:lstStyle>
          <a:p>
            <a:r>
              <a:t>B</a:t>
            </a:r>
          </a:p>
        </p:txBody>
      </p:sp>
      <p:grpSp>
        <p:nvGrpSpPr>
          <p:cNvPr id="709" name="成组"/>
          <p:cNvGrpSpPr/>
          <p:nvPr/>
        </p:nvGrpSpPr>
        <p:grpSpPr>
          <a:xfrm>
            <a:off x="5648671" y="3388005"/>
            <a:ext cx="1584326" cy="461666"/>
            <a:chOff x="0" y="0"/>
            <a:chExt cx="1584325" cy="461664"/>
          </a:xfrm>
        </p:grpSpPr>
        <p:sp>
          <p:nvSpPr>
            <p:cNvPr id="707" name="矩形"/>
            <p:cNvSpPr/>
            <p:nvPr/>
          </p:nvSpPr>
          <p:spPr>
            <a:xfrm>
              <a:off x="0" y="0"/>
              <a:ext cx="1584325" cy="461665"/>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708" name="文本"/>
            <p:cNvSpPr txBox="1"/>
            <p:nvPr/>
          </p:nvSpPr>
          <p:spPr>
            <a:xfrm>
              <a:off x="0" y="0"/>
              <a:ext cx="1584325"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
        <p:nvSpPr>
          <p:cNvPr id="710" name="All pixels that cannot cover B are removed."/>
          <p:cNvSpPr txBox="1"/>
          <p:nvPr/>
        </p:nvSpPr>
        <p:spPr>
          <a:xfrm>
            <a:off x="971599" y="3892986"/>
            <a:ext cx="7632701"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200"/>
              </a:spcBef>
              <a:defRPr sz="2000" b="1">
                <a:latin typeface="+mj-lt"/>
                <a:ea typeface="+mj-ea"/>
                <a:cs typeface="+mj-cs"/>
                <a:sym typeface="Helvetica"/>
              </a:defRPr>
            </a:lvl1pPr>
          </a:lstStyle>
          <a:p>
            <a:r>
              <a:t>All pixels that cannot cover B are removed. </a:t>
            </a:r>
          </a:p>
        </p:txBody>
      </p:sp>
      <p:sp>
        <p:nvSpPr>
          <p:cNvPr id="711" name="Figure A: (0,0)-&gt;top left corner…"/>
          <p:cNvSpPr txBox="1"/>
          <p:nvPr/>
        </p:nvSpPr>
        <p:spPr>
          <a:xfrm>
            <a:off x="863649" y="4365104"/>
            <a:ext cx="7848601" cy="225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r>
              <a:t>Figure A: (0,0)-&gt;top left corner </a:t>
            </a:r>
          </a:p>
          <a:p>
            <a:pPr>
              <a:defRPr sz="2800"/>
            </a:pPr>
            <a:r>
              <a:t>Figure B: (0,0)-&gt;”+”</a:t>
            </a:r>
          </a:p>
          <a:p>
            <a:pPr>
              <a:defRPr sz="2800"/>
            </a:pPr>
            <a:endParaRPr/>
          </a:p>
          <a:p>
            <a:pPr>
              <a:defRPr sz="2800"/>
            </a:pPr>
            <a:r>
              <a:t>A={(2,2),(2,3),(3,3),(4,3),(3,4),(4,4),(3,5)}</a:t>
            </a:r>
          </a:p>
          <a:p>
            <a:pPr>
              <a:defRPr sz="2800"/>
            </a:pPr>
            <a:r>
              <a:t>B={(0,0),(1,0),(0,1)}</a:t>
            </a:r>
          </a:p>
        </p:txBody>
      </p:sp>
      <p:sp>
        <p:nvSpPr>
          <p:cNvPr id="712" name="＋"/>
          <p:cNvSpPr txBox="1"/>
          <p:nvPr/>
        </p:nvSpPr>
        <p:spPr>
          <a:xfrm>
            <a:off x="4211959" y="2204864"/>
            <a:ext cx="268809"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mj-lt"/>
                <a:ea typeface="+mj-ea"/>
                <a:cs typeface="+mj-cs"/>
                <a:sym typeface="Helvetica"/>
              </a:defRPr>
            </a:lvl1pPr>
          </a:lstStyle>
          <a:p>
            <a:pPr>
              <a:defRPr>
                <a:latin typeface="+mn-lt"/>
                <a:ea typeface="+mn-ea"/>
                <a:cs typeface="+mn-cs"/>
                <a:sym typeface="Corbel"/>
              </a:defRPr>
            </a:pPr>
            <a:r>
              <a:rPr>
                <a:latin typeface="+mj-lt"/>
                <a:ea typeface="+mj-ea"/>
                <a:cs typeface="+mj-cs"/>
                <a:sym typeface="Helvetica"/>
              </a:rPr>
              <a:t>＋</a:t>
            </a:r>
          </a:p>
        </p:txBody>
      </p:sp>
    </p:spTree>
    <p:extLst>
      <p:ext uri="{BB962C8B-B14F-4D97-AF65-F5344CB8AC3E}">
        <p14:creationId xmlns:p14="http://schemas.microsoft.com/office/powerpoint/2010/main" val="1465099513"/>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标题"/>
          <p:cNvSpPr txBox="1">
            <a:spLocks noGrp="1"/>
          </p:cNvSpPr>
          <p:nvPr>
            <p:ph type="title"/>
          </p:nvPr>
        </p:nvSpPr>
        <p:spPr>
          <a:prstGeom prst="rect">
            <a:avLst/>
          </a:prstGeom>
        </p:spPr>
        <p:txBody>
          <a:bodyPr/>
          <a:lstStyle>
            <a:lvl1pPr>
              <a:defRPr sz="3600">
                <a:latin typeface="楷体"/>
                <a:ea typeface="楷体"/>
                <a:cs typeface="楷体"/>
                <a:sym typeface="楷体"/>
              </a:defRPr>
            </a:lvl1pPr>
          </a:lstStyle>
          <a:p>
            <a:r>
              <a:t> </a:t>
            </a:r>
          </a:p>
        </p:txBody>
      </p:sp>
      <p:pic>
        <p:nvPicPr>
          <p:cNvPr id="717" name="image87.png" descr="image87.png"/>
          <p:cNvPicPr>
            <a:picLocks noChangeAspect="1"/>
          </p:cNvPicPr>
          <p:nvPr/>
        </p:nvPicPr>
        <p:blipFill>
          <a:blip r:embed="rId2">
            <a:extLst/>
          </a:blip>
          <a:stretch>
            <a:fillRect/>
          </a:stretch>
        </p:blipFill>
        <p:spPr>
          <a:xfrm>
            <a:off x="1187624" y="1484783"/>
            <a:ext cx="6266978" cy="1946712"/>
          </a:xfrm>
          <a:prstGeom prst="rect">
            <a:avLst/>
          </a:prstGeom>
          <a:ln w="12700">
            <a:miter lim="400000"/>
          </a:ln>
        </p:spPr>
      </p:pic>
      <p:sp>
        <p:nvSpPr>
          <p:cNvPr id="718" name="A"/>
          <p:cNvSpPr txBox="1"/>
          <p:nvPr/>
        </p:nvSpPr>
        <p:spPr>
          <a:xfrm>
            <a:off x="1763539" y="3429000"/>
            <a:ext cx="1584326"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400"/>
              </a:spcBef>
              <a:defRPr sz="2400">
                <a:latin typeface="Times New Roman"/>
                <a:ea typeface="Times New Roman"/>
                <a:cs typeface="Times New Roman"/>
                <a:sym typeface="Times New Roman"/>
              </a:defRPr>
            </a:lvl1pPr>
          </a:lstStyle>
          <a:p>
            <a:r>
              <a:t>A</a:t>
            </a:r>
          </a:p>
        </p:txBody>
      </p:sp>
      <p:sp>
        <p:nvSpPr>
          <p:cNvPr id="719" name="B"/>
          <p:cNvSpPr txBox="1"/>
          <p:nvPr/>
        </p:nvSpPr>
        <p:spPr>
          <a:xfrm>
            <a:off x="3707903" y="3429000"/>
            <a:ext cx="1584326"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400"/>
              </a:spcBef>
              <a:defRPr sz="2400">
                <a:latin typeface="Times New Roman"/>
                <a:ea typeface="Times New Roman"/>
                <a:cs typeface="Times New Roman"/>
                <a:sym typeface="Times New Roman"/>
              </a:defRPr>
            </a:lvl1pPr>
          </a:lstStyle>
          <a:p>
            <a:r>
              <a:t>B</a:t>
            </a:r>
          </a:p>
        </p:txBody>
      </p:sp>
      <p:grpSp>
        <p:nvGrpSpPr>
          <p:cNvPr id="722" name="成组"/>
          <p:cNvGrpSpPr/>
          <p:nvPr/>
        </p:nvGrpSpPr>
        <p:grpSpPr>
          <a:xfrm>
            <a:off x="5652120" y="3422327"/>
            <a:ext cx="1584326" cy="461666"/>
            <a:chOff x="0" y="0"/>
            <a:chExt cx="1584325" cy="461664"/>
          </a:xfrm>
        </p:grpSpPr>
        <p:sp>
          <p:nvSpPr>
            <p:cNvPr id="720" name="矩形"/>
            <p:cNvSpPr/>
            <p:nvPr/>
          </p:nvSpPr>
          <p:spPr>
            <a:xfrm>
              <a:off x="0" y="0"/>
              <a:ext cx="1584325" cy="461665"/>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721" name="文本"/>
            <p:cNvSpPr txBox="1"/>
            <p:nvPr/>
          </p:nvSpPr>
          <p:spPr>
            <a:xfrm>
              <a:off x="0" y="0"/>
              <a:ext cx="1584325"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
        <p:nvSpPr>
          <p:cNvPr id="723" name="＋"/>
          <p:cNvSpPr txBox="1"/>
          <p:nvPr/>
        </p:nvSpPr>
        <p:spPr>
          <a:xfrm>
            <a:off x="4211959" y="2204864"/>
            <a:ext cx="268809"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mj-lt"/>
                <a:ea typeface="+mj-ea"/>
                <a:cs typeface="+mj-cs"/>
                <a:sym typeface="Helvetica"/>
              </a:defRPr>
            </a:lvl1pPr>
          </a:lstStyle>
          <a:p>
            <a:pPr>
              <a:defRPr>
                <a:latin typeface="+mn-lt"/>
                <a:ea typeface="+mn-ea"/>
                <a:cs typeface="+mn-cs"/>
                <a:sym typeface="Corbel"/>
              </a:defRPr>
            </a:pPr>
            <a:r>
              <a:rPr>
                <a:latin typeface="+mj-lt"/>
                <a:ea typeface="+mj-ea"/>
                <a:cs typeface="+mj-cs"/>
                <a:sym typeface="Helvetica"/>
              </a:rPr>
              <a:t>＋</a:t>
            </a:r>
          </a:p>
        </p:txBody>
      </p:sp>
      <p:pic>
        <p:nvPicPr>
          <p:cNvPr id="724" name="image88.png" descr="image88.png"/>
          <p:cNvPicPr>
            <a:picLocks noChangeAspect="1"/>
          </p:cNvPicPr>
          <p:nvPr/>
        </p:nvPicPr>
        <p:blipFill>
          <a:blip r:embed="rId4">
            <a:extLst/>
          </a:blip>
          <a:stretch>
            <a:fillRect/>
          </a:stretch>
        </p:blipFill>
        <p:spPr>
          <a:xfrm>
            <a:off x="467543" y="4077072"/>
            <a:ext cx="8307388" cy="2305051"/>
          </a:xfrm>
          <a:prstGeom prst="rect">
            <a:avLst/>
          </a:prstGeom>
          <a:ln w="12700">
            <a:miter lim="400000"/>
          </a:ln>
        </p:spPr>
      </p:pic>
      <p:sp>
        <p:nvSpPr>
          <p:cNvPr id="725" name="A"/>
          <p:cNvSpPr txBox="1"/>
          <p:nvPr/>
        </p:nvSpPr>
        <p:spPr>
          <a:xfrm>
            <a:off x="971599" y="5942607"/>
            <a:ext cx="288034"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26" name="A"/>
          <p:cNvSpPr txBox="1"/>
          <p:nvPr/>
        </p:nvSpPr>
        <p:spPr>
          <a:xfrm>
            <a:off x="1979711"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27" name="A"/>
          <p:cNvSpPr txBox="1"/>
          <p:nvPr/>
        </p:nvSpPr>
        <p:spPr>
          <a:xfrm>
            <a:off x="3059832"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28" name="A"/>
          <p:cNvSpPr txBox="1"/>
          <p:nvPr/>
        </p:nvSpPr>
        <p:spPr>
          <a:xfrm>
            <a:off x="4067943"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29" name="A"/>
          <p:cNvSpPr txBox="1"/>
          <p:nvPr/>
        </p:nvSpPr>
        <p:spPr>
          <a:xfrm>
            <a:off x="5076056"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30" name="A"/>
          <p:cNvSpPr txBox="1"/>
          <p:nvPr/>
        </p:nvSpPr>
        <p:spPr>
          <a:xfrm>
            <a:off x="6084168"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31" name="A"/>
          <p:cNvSpPr txBox="1"/>
          <p:nvPr/>
        </p:nvSpPr>
        <p:spPr>
          <a:xfrm>
            <a:off x="7092280"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32" name="A"/>
          <p:cNvSpPr txBox="1"/>
          <p:nvPr/>
        </p:nvSpPr>
        <p:spPr>
          <a:xfrm>
            <a:off x="8172399" y="594927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
        <p:nvSpPr>
          <p:cNvPr id="733" name="A"/>
          <p:cNvSpPr txBox="1"/>
          <p:nvPr/>
        </p:nvSpPr>
        <p:spPr>
          <a:xfrm>
            <a:off x="755576" y="4070399"/>
            <a:ext cx="288033" cy="3484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1000"/>
              </a:spcBef>
              <a:defRPr>
                <a:latin typeface="Times New Roman"/>
                <a:ea typeface="Times New Roman"/>
                <a:cs typeface="Times New Roman"/>
                <a:sym typeface="Times New Roman"/>
              </a:defRPr>
            </a:lvl1pPr>
          </a:lstStyle>
          <a:p>
            <a:r>
              <a:t>A</a:t>
            </a:r>
          </a:p>
        </p:txBody>
      </p:sp>
    </p:spTree>
    <p:extLst>
      <p:ext uri="{BB962C8B-B14F-4D97-AF65-F5344CB8AC3E}">
        <p14:creationId xmlns:p14="http://schemas.microsoft.com/office/powerpoint/2010/main" val="3010099698"/>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标题"/>
          <p:cNvSpPr txBox="1">
            <a:spLocks noGrp="1"/>
          </p:cNvSpPr>
          <p:nvPr>
            <p:ph type="title"/>
          </p:nvPr>
        </p:nvSpPr>
        <p:spPr>
          <a:prstGeom prst="rect">
            <a:avLst/>
          </a:prstGeom>
        </p:spPr>
        <p:txBody>
          <a:bodyPr/>
          <a:lstStyle/>
          <a:p>
            <a:endParaRPr/>
          </a:p>
        </p:txBody>
      </p:sp>
      <p:pic>
        <p:nvPicPr>
          <p:cNvPr id="736" name="image90.png" descr="image90.png"/>
          <p:cNvPicPr>
            <a:picLocks noChangeAspect="1"/>
          </p:cNvPicPr>
          <p:nvPr/>
        </p:nvPicPr>
        <p:blipFill>
          <a:blip r:embed="rId2">
            <a:extLst/>
          </a:blip>
          <a:stretch>
            <a:fillRect/>
          </a:stretch>
        </p:blipFill>
        <p:spPr>
          <a:xfrm>
            <a:off x="977900" y="1696740"/>
            <a:ext cx="7189789" cy="4267201"/>
          </a:xfrm>
          <a:prstGeom prst="rect">
            <a:avLst/>
          </a:prstGeom>
          <a:ln w="12700">
            <a:miter lim="400000"/>
          </a:ln>
        </p:spPr>
      </p:pic>
    </p:spTree>
    <p:extLst>
      <p:ext uri="{BB962C8B-B14F-4D97-AF65-F5344CB8AC3E}">
        <p14:creationId xmlns:p14="http://schemas.microsoft.com/office/powerpoint/2010/main" val="333707463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Dilation and Erosion"/>
          <p:cNvSpPr txBox="1">
            <a:spLocks noGrp="1"/>
          </p:cNvSpPr>
          <p:nvPr>
            <p:ph type="title"/>
          </p:nvPr>
        </p:nvSpPr>
        <p:spPr>
          <a:prstGeom prst="rect">
            <a:avLst/>
          </a:prstGeom>
        </p:spPr>
        <p:txBody>
          <a:bodyPr/>
          <a:lstStyle>
            <a:lvl1pPr>
              <a:defRPr sz="3600" b="0">
                <a:latin typeface="+mn-lt"/>
                <a:ea typeface="+mn-ea"/>
                <a:cs typeface="+mn-cs"/>
                <a:sym typeface="Corbel"/>
              </a:defRPr>
            </a:lvl1pPr>
          </a:lstStyle>
          <a:p>
            <a:r>
              <a:t>Dilation and Erosion</a:t>
            </a:r>
          </a:p>
        </p:txBody>
      </p:sp>
      <p:sp>
        <p:nvSpPr>
          <p:cNvPr id="739" name="Dilation…"/>
          <p:cNvSpPr txBox="1">
            <a:spLocks noGrp="1"/>
          </p:cNvSpPr>
          <p:nvPr>
            <p:ph type="body" idx="1"/>
          </p:nvPr>
        </p:nvSpPr>
        <p:spPr>
          <a:xfrm>
            <a:off x="457200" y="1660891"/>
            <a:ext cx="8229600" cy="4625610"/>
          </a:xfrm>
          <a:prstGeom prst="rect">
            <a:avLst/>
          </a:prstGeom>
        </p:spPr>
        <p:txBody>
          <a:bodyPr/>
          <a:lstStyle/>
          <a:p>
            <a:pPr marL="434522" indent="-316839" defTabSz="905255">
              <a:defRPr sz="3168"/>
            </a:pPr>
            <a:r>
              <a:t>Dilation </a:t>
            </a:r>
          </a:p>
          <a:p>
            <a:pPr marL="724204" lvl="1" indent="-271576" defTabSz="905255">
              <a:spcBef>
                <a:spcPts val="600"/>
              </a:spcBef>
              <a:buClr>
                <a:srgbClr val="60B5CC"/>
              </a:buClr>
              <a:defRPr sz="2772"/>
            </a:pPr>
            <a:r>
              <a:t>The binary image D obtained from A dilated by B meets the following condition: when B’s original point moves to (x,y), its intersection with A is not empty. </a:t>
            </a:r>
          </a:p>
          <a:p>
            <a:pPr marL="434522" indent="-316839" defTabSz="905255">
              <a:defRPr sz="3168"/>
            </a:pPr>
            <a:r>
              <a:t>Erosion</a:t>
            </a:r>
          </a:p>
          <a:p>
            <a:pPr marL="724204" lvl="1" indent="-271576" defTabSz="905255">
              <a:spcBef>
                <a:spcPts val="600"/>
              </a:spcBef>
              <a:buClr>
                <a:srgbClr val="60B5CC"/>
              </a:buClr>
              <a:defRPr sz="2772"/>
            </a:pPr>
            <a:r>
              <a:t>The binary image E obtained from A eroded by B meets the following condition: when B’s original point moves to (x,y), B will be contained by A. </a:t>
            </a:r>
          </a:p>
        </p:txBody>
      </p:sp>
    </p:spTree>
    <p:extLst>
      <p:ext uri="{BB962C8B-B14F-4D97-AF65-F5344CB8AC3E}">
        <p14:creationId xmlns:p14="http://schemas.microsoft.com/office/powerpoint/2010/main" val="2397049314"/>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Dilation and erosion: duality"/>
          <p:cNvSpPr txBox="1">
            <a:spLocks noGrp="1"/>
          </p:cNvSpPr>
          <p:nvPr>
            <p:ph type="title"/>
          </p:nvPr>
        </p:nvSpPr>
        <p:spPr>
          <a:prstGeom prst="rect">
            <a:avLst/>
          </a:prstGeom>
        </p:spPr>
        <p:txBody>
          <a:bodyPr/>
          <a:lstStyle>
            <a:lvl1pPr>
              <a:defRPr sz="3600"/>
            </a:lvl1pPr>
          </a:lstStyle>
          <a:p>
            <a:r>
              <a:t>Dilation and erosion: duality</a:t>
            </a:r>
          </a:p>
        </p:txBody>
      </p:sp>
      <p:pic>
        <p:nvPicPr>
          <p:cNvPr id="744" name="image91.pdf" descr="image91.pdf"/>
          <p:cNvPicPr>
            <a:picLocks noChangeAspect="1"/>
          </p:cNvPicPr>
          <p:nvPr/>
        </p:nvPicPr>
        <p:blipFill>
          <a:blip r:embed="rId2">
            <a:extLst/>
          </a:blip>
          <a:stretch>
            <a:fillRect/>
          </a:stretch>
        </p:blipFill>
        <p:spPr>
          <a:xfrm>
            <a:off x="1870521" y="2906713"/>
            <a:ext cx="2557464" cy="522288"/>
          </a:xfrm>
          <a:prstGeom prst="rect">
            <a:avLst/>
          </a:prstGeom>
          <a:ln w="12700">
            <a:miter lim="400000"/>
          </a:ln>
        </p:spPr>
      </p:pic>
      <p:pic>
        <p:nvPicPr>
          <p:cNvPr id="745" name="image92.pdf" descr="image92.pdf"/>
          <p:cNvPicPr>
            <a:picLocks noChangeAspect="1"/>
          </p:cNvPicPr>
          <p:nvPr/>
        </p:nvPicPr>
        <p:blipFill>
          <a:blip r:embed="rId3">
            <a:extLst/>
          </a:blip>
          <a:stretch>
            <a:fillRect/>
          </a:stretch>
        </p:blipFill>
        <p:spPr>
          <a:xfrm>
            <a:off x="4716016" y="3207666"/>
            <a:ext cx="1296145" cy="442666"/>
          </a:xfrm>
          <a:prstGeom prst="rect">
            <a:avLst/>
          </a:prstGeom>
          <a:ln w="12700">
            <a:miter lim="400000"/>
          </a:ln>
        </p:spPr>
      </p:pic>
      <p:sp>
        <p:nvSpPr>
          <p:cNvPr id="746" name="线条"/>
          <p:cNvSpPr/>
          <p:nvPr/>
        </p:nvSpPr>
        <p:spPr>
          <a:xfrm>
            <a:off x="1835696" y="3429000"/>
            <a:ext cx="2735263" cy="0"/>
          </a:xfrm>
          <a:prstGeom prst="line">
            <a:avLst/>
          </a:prstGeom>
          <a:ln w="3175">
            <a:solidFill>
              <a:srgbClr val="000000"/>
            </a:solidFill>
            <a:miter/>
            <a:tailEnd type="triangle"/>
          </a:ln>
        </p:spPr>
        <p:txBody>
          <a:bodyPr lIns="45719" rIns="45719"/>
          <a:lstStyle/>
          <a:p>
            <a:endParaRPr/>
          </a:p>
        </p:txBody>
      </p:sp>
      <p:sp>
        <p:nvSpPr>
          <p:cNvPr id="747" name="Similarly"/>
          <p:cNvSpPr txBox="1"/>
          <p:nvPr/>
        </p:nvSpPr>
        <p:spPr>
          <a:xfrm>
            <a:off x="323849" y="4489956"/>
            <a:ext cx="1447539"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a:lvl1pPr>
          </a:lstStyle>
          <a:p>
            <a:r>
              <a:t>Similarly</a:t>
            </a:r>
          </a:p>
        </p:txBody>
      </p:sp>
      <p:pic>
        <p:nvPicPr>
          <p:cNvPr id="748" name="image54.pdf" descr="image54.pdf"/>
          <p:cNvPicPr>
            <a:picLocks noChangeAspect="1"/>
          </p:cNvPicPr>
          <p:nvPr/>
        </p:nvPicPr>
        <p:blipFill>
          <a:blip r:embed="rId4">
            <a:extLst/>
          </a:blip>
          <a:stretch>
            <a:fillRect/>
          </a:stretch>
        </p:blipFill>
        <p:spPr>
          <a:xfrm>
            <a:off x="4514850" y="3321050"/>
            <a:ext cx="114300" cy="215900"/>
          </a:xfrm>
          <a:prstGeom prst="rect">
            <a:avLst/>
          </a:prstGeom>
          <a:ln w="12700">
            <a:miter lim="400000"/>
          </a:ln>
        </p:spPr>
      </p:pic>
      <p:grpSp>
        <p:nvGrpSpPr>
          <p:cNvPr id="751" name="成组"/>
          <p:cNvGrpSpPr/>
          <p:nvPr/>
        </p:nvGrpSpPr>
        <p:grpSpPr>
          <a:xfrm>
            <a:off x="539551" y="1628800"/>
            <a:ext cx="4824538" cy="1200329"/>
            <a:chOff x="0" y="0"/>
            <a:chExt cx="4824536" cy="1200328"/>
          </a:xfrm>
        </p:grpSpPr>
        <p:sp>
          <p:nvSpPr>
            <p:cNvPr id="749" name="矩形"/>
            <p:cNvSpPr/>
            <p:nvPr/>
          </p:nvSpPr>
          <p:spPr>
            <a:xfrm>
              <a:off x="-1" y="0"/>
              <a:ext cx="4824538" cy="1200329"/>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750" name="文本"/>
            <p:cNvSpPr txBox="1"/>
            <p:nvPr/>
          </p:nvSpPr>
          <p:spPr>
            <a:xfrm>
              <a:off x="-1" y="0"/>
              <a:ext cx="482453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754" name="成组"/>
          <p:cNvGrpSpPr/>
          <p:nvPr/>
        </p:nvGrpSpPr>
        <p:grpSpPr>
          <a:xfrm>
            <a:off x="2051719" y="4551510"/>
            <a:ext cx="3312369" cy="461666"/>
            <a:chOff x="0" y="0"/>
            <a:chExt cx="3312367" cy="461664"/>
          </a:xfrm>
        </p:grpSpPr>
        <p:sp>
          <p:nvSpPr>
            <p:cNvPr id="752" name="矩形"/>
            <p:cNvSpPr/>
            <p:nvPr/>
          </p:nvSpPr>
          <p:spPr>
            <a:xfrm>
              <a:off x="0" y="0"/>
              <a:ext cx="3312368" cy="461665"/>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753" name="文本"/>
            <p:cNvSpPr txBox="1"/>
            <p:nvPr/>
          </p:nvSpPr>
          <p:spPr>
            <a:xfrm>
              <a:off x="0" y="0"/>
              <a:ext cx="331236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112555653"/>
      </p:ext>
    </p:extLst>
  </p:cSld>
  <p:clrMapOvr>
    <a:masterClrMapping/>
  </p:clrMapOvr>
  <p:transition spd="med"/>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Binary image"/>
          <p:cNvSpPr txBox="1">
            <a:spLocks noGrp="1"/>
          </p:cNvSpPr>
          <p:nvPr>
            <p:ph type="title"/>
          </p:nvPr>
        </p:nvSpPr>
        <p:spPr>
          <a:prstGeom prst="rect">
            <a:avLst/>
          </a:prstGeom>
        </p:spPr>
        <p:txBody>
          <a:bodyPr/>
          <a:lstStyle>
            <a:lvl1pPr>
              <a:defRPr sz="3600"/>
            </a:lvl1pPr>
          </a:lstStyle>
          <a:p>
            <a:r>
              <a:t>Binary image</a:t>
            </a:r>
          </a:p>
        </p:txBody>
      </p:sp>
      <p:sp>
        <p:nvSpPr>
          <p:cNvPr id="428" name="正文"/>
          <p:cNvSpPr txBox="1">
            <a:spLocks noGrp="1"/>
          </p:cNvSpPr>
          <p:nvPr>
            <p:ph type="body" idx="1"/>
          </p:nvPr>
        </p:nvSpPr>
        <p:spPr>
          <a:prstGeom prst="rect">
            <a:avLst/>
          </a:prstGeom>
        </p:spPr>
        <p:txBody>
          <a:bodyPr/>
          <a:lstStyle/>
          <a:p>
            <a:endParaRPr/>
          </a:p>
        </p:txBody>
      </p:sp>
      <p:pic>
        <p:nvPicPr>
          <p:cNvPr id="429" name="image29.tif" descr="image29.tif"/>
          <p:cNvPicPr>
            <a:picLocks noChangeAspect="1"/>
          </p:cNvPicPr>
          <p:nvPr/>
        </p:nvPicPr>
        <p:blipFill>
          <a:blip r:embed="rId3">
            <a:extLst/>
          </a:blip>
          <a:stretch>
            <a:fillRect/>
          </a:stretch>
        </p:blipFill>
        <p:spPr>
          <a:xfrm>
            <a:off x="539551" y="1556791"/>
            <a:ext cx="3254376" cy="1989138"/>
          </a:xfrm>
          <a:prstGeom prst="rect">
            <a:avLst/>
          </a:prstGeom>
          <a:ln w="12700">
            <a:miter lim="400000"/>
          </a:ln>
        </p:spPr>
      </p:pic>
      <p:pic>
        <p:nvPicPr>
          <p:cNvPr id="430" name="image30.tif" descr="image30.tif"/>
          <p:cNvPicPr>
            <a:picLocks noChangeAspect="1"/>
          </p:cNvPicPr>
          <p:nvPr/>
        </p:nvPicPr>
        <p:blipFill>
          <a:blip r:embed="rId4">
            <a:extLst/>
          </a:blip>
          <a:stretch>
            <a:fillRect/>
          </a:stretch>
        </p:blipFill>
        <p:spPr>
          <a:xfrm>
            <a:off x="5076056" y="1484783"/>
            <a:ext cx="3395093" cy="1955600"/>
          </a:xfrm>
          <a:prstGeom prst="rect">
            <a:avLst/>
          </a:prstGeom>
          <a:ln w="12700">
            <a:miter lim="400000"/>
          </a:ln>
        </p:spPr>
      </p:pic>
      <p:sp>
        <p:nvSpPr>
          <p:cNvPr id="431" name="Binary image"/>
          <p:cNvSpPr txBox="1"/>
          <p:nvPr/>
        </p:nvSpPr>
        <p:spPr>
          <a:xfrm>
            <a:off x="827583" y="3563723"/>
            <a:ext cx="2966344"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t>Binary image</a:t>
            </a:r>
          </a:p>
        </p:txBody>
      </p:sp>
      <p:sp>
        <p:nvSpPr>
          <p:cNvPr id="432" name="Grayscale image"/>
          <p:cNvSpPr txBox="1"/>
          <p:nvPr/>
        </p:nvSpPr>
        <p:spPr>
          <a:xfrm>
            <a:off x="5220072" y="3501008"/>
            <a:ext cx="2966344"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t>Grayscale image</a:t>
            </a:r>
          </a:p>
        </p:txBody>
      </p:sp>
      <p:sp>
        <p:nvSpPr>
          <p:cNvPr id="433" name="Binary Image: Pixel value is limited to 0 or 1.  Thus, only 1 bit is required for each pixel.…"/>
          <p:cNvSpPr txBox="1"/>
          <p:nvPr/>
        </p:nvSpPr>
        <p:spPr>
          <a:xfrm>
            <a:off x="683567" y="4653136"/>
            <a:ext cx="7848874" cy="1564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pPr>
            <a:r>
              <a:t>Binary Image: Pixel value is limited to </a:t>
            </a:r>
            <a:r>
              <a:rPr b="1">
                <a:solidFill>
                  <a:srgbClr val="FF0000"/>
                </a:solidFill>
                <a:latin typeface="+mj-lt"/>
                <a:ea typeface="+mj-ea"/>
                <a:cs typeface="+mj-cs"/>
                <a:sym typeface="Helvetica"/>
              </a:rPr>
              <a:t>0</a:t>
            </a:r>
            <a:r>
              <a:t> or </a:t>
            </a:r>
            <a:r>
              <a:rPr b="1">
                <a:solidFill>
                  <a:srgbClr val="FF0000"/>
                </a:solidFill>
                <a:latin typeface="+mj-lt"/>
                <a:ea typeface="+mj-ea"/>
                <a:cs typeface="+mj-cs"/>
                <a:sym typeface="Helvetica"/>
              </a:rPr>
              <a:t>1</a:t>
            </a:r>
            <a:r>
              <a:t>.  Thus, only </a:t>
            </a:r>
            <a:r>
              <a:rPr b="1">
                <a:solidFill>
                  <a:srgbClr val="FF0000"/>
                </a:solidFill>
                <a:latin typeface="+mj-lt"/>
                <a:ea typeface="+mj-ea"/>
                <a:cs typeface="+mj-cs"/>
                <a:sym typeface="Helvetica"/>
              </a:rPr>
              <a:t>1</a:t>
            </a:r>
            <a:r>
              <a:t> bit is required for each pixel.</a:t>
            </a:r>
          </a:p>
          <a:p>
            <a:pPr>
              <a:defRPr sz="2400"/>
            </a:pPr>
            <a:r>
              <a:t>For convenience in programming, we usually use </a:t>
            </a:r>
            <a:r>
              <a:rPr b="1">
                <a:solidFill>
                  <a:srgbClr val="FF0000"/>
                </a:solidFill>
                <a:latin typeface="+mj-lt"/>
                <a:ea typeface="+mj-ea"/>
                <a:cs typeface="+mj-cs"/>
                <a:sym typeface="Helvetica"/>
              </a:rPr>
              <a:t>0</a:t>
            </a:r>
            <a:r>
              <a:t> OR </a:t>
            </a:r>
            <a:r>
              <a:rPr b="1">
                <a:solidFill>
                  <a:srgbClr val="FF0000"/>
                </a:solidFill>
                <a:latin typeface="+mj-lt"/>
                <a:ea typeface="+mj-ea"/>
                <a:cs typeface="+mj-cs"/>
                <a:sym typeface="Helvetica"/>
              </a:rPr>
              <a:t>255</a:t>
            </a:r>
            <a:r>
              <a:t> instead of </a:t>
            </a:r>
            <a:r>
              <a:rPr b="1">
                <a:solidFill>
                  <a:srgbClr val="FF0000"/>
                </a:solidFill>
                <a:latin typeface="+mj-lt"/>
                <a:ea typeface="+mj-ea"/>
                <a:cs typeface="+mj-cs"/>
                <a:sym typeface="Helvetica"/>
              </a:rPr>
              <a:t>0</a:t>
            </a:r>
            <a:r>
              <a:t> OR </a:t>
            </a:r>
            <a:r>
              <a:rPr b="1">
                <a:solidFill>
                  <a:srgbClr val="FF0000"/>
                </a:solidFill>
                <a:latin typeface="+mj-lt"/>
                <a:ea typeface="+mj-ea"/>
                <a:cs typeface="+mj-cs"/>
                <a:sym typeface="Helvetica"/>
              </a:rPr>
              <a:t>1</a:t>
            </a:r>
            <a:r>
              <a:t> to represent the binary image. </a:t>
            </a:r>
          </a:p>
        </p:txBody>
      </p:sp>
    </p:spTree>
    <p:extLst>
      <p:ext uri="{BB962C8B-B14F-4D97-AF65-F5344CB8AC3E}">
        <p14:creationId xmlns:p14="http://schemas.microsoft.com/office/powerpoint/2010/main" val="323969294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Application: Boundary Extraction"/>
          <p:cNvSpPr txBox="1">
            <a:spLocks noGrp="1"/>
          </p:cNvSpPr>
          <p:nvPr>
            <p:ph type="title"/>
          </p:nvPr>
        </p:nvSpPr>
        <p:spPr>
          <a:prstGeom prst="rect">
            <a:avLst/>
          </a:prstGeom>
        </p:spPr>
        <p:txBody>
          <a:bodyPr/>
          <a:lstStyle>
            <a:lvl1pPr>
              <a:defRPr sz="3600"/>
            </a:lvl1pPr>
          </a:lstStyle>
          <a:p>
            <a:r>
              <a:t>Application: Boundary Extraction</a:t>
            </a:r>
          </a:p>
        </p:txBody>
      </p:sp>
      <p:sp>
        <p:nvSpPr>
          <p:cNvPr id="757" name="Extract the boundary of a binary image…"/>
          <p:cNvSpPr txBox="1">
            <a:spLocks noGrp="1"/>
          </p:cNvSpPr>
          <p:nvPr>
            <p:ph type="body" sz="quarter" idx="1"/>
          </p:nvPr>
        </p:nvSpPr>
        <p:spPr>
          <a:xfrm>
            <a:off x="468313" y="1700213"/>
            <a:ext cx="8075611" cy="1323976"/>
          </a:xfrm>
          <a:prstGeom prst="rect">
            <a:avLst/>
          </a:prstGeom>
        </p:spPr>
        <p:txBody>
          <a:bodyPr/>
          <a:lstStyle/>
          <a:p>
            <a:pPr>
              <a:lnSpc>
                <a:spcPct val="81000"/>
              </a:lnSpc>
              <a:defRPr sz="2800"/>
            </a:pPr>
            <a:r>
              <a:t>Extract the boundary of a binary image</a:t>
            </a:r>
          </a:p>
          <a:p>
            <a:pPr marL="274319" lvl="1" indent="182880">
              <a:lnSpc>
                <a:spcPct val="81000"/>
              </a:lnSpc>
              <a:spcBef>
                <a:spcPts val="500"/>
              </a:spcBef>
              <a:buSzTx/>
              <a:buFont typeface="Wingdings 2"/>
              <a:buNone/>
              <a:defRPr sz="2400"/>
            </a:pPr>
            <a:r>
              <a:t>(1)  erode A ( with a structure element)</a:t>
            </a:r>
            <a:endParaRPr sz="2800"/>
          </a:p>
          <a:p>
            <a:pPr marL="274319" lvl="1" indent="182880">
              <a:lnSpc>
                <a:spcPct val="81000"/>
              </a:lnSpc>
              <a:spcBef>
                <a:spcPts val="500"/>
              </a:spcBef>
              <a:buSzTx/>
              <a:buFont typeface="Wingdings 2"/>
              <a:buNone/>
              <a:defRPr sz="2400"/>
            </a:pPr>
            <a:r>
              <a:t>(2)  A – erode(A)</a:t>
            </a:r>
          </a:p>
        </p:txBody>
      </p:sp>
      <p:pic>
        <p:nvPicPr>
          <p:cNvPr id="758" name="image93.png" descr="image93.png"/>
          <p:cNvPicPr>
            <a:picLocks noChangeAspect="1"/>
          </p:cNvPicPr>
          <p:nvPr/>
        </p:nvPicPr>
        <p:blipFill>
          <a:blip r:embed="rId2">
            <a:extLst/>
          </a:blip>
          <a:stretch>
            <a:fillRect/>
          </a:stretch>
        </p:blipFill>
        <p:spPr>
          <a:xfrm>
            <a:off x="1835150" y="2997200"/>
            <a:ext cx="5329238" cy="3495675"/>
          </a:xfrm>
          <a:prstGeom prst="rect">
            <a:avLst/>
          </a:prstGeom>
          <a:ln w="12700">
            <a:miter lim="400000"/>
          </a:ln>
        </p:spPr>
      </p:pic>
      <p:pic>
        <p:nvPicPr>
          <p:cNvPr id="759" name="image94.pdf" descr="image94.pdf"/>
          <p:cNvPicPr>
            <a:picLocks noChangeAspect="1"/>
          </p:cNvPicPr>
          <p:nvPr/>
        </p:nvPicPr>
        <p:blipFill>
          <a:blip r:embed="rId3">
            <a:extLst/>
          </a:blip>
          <a:stretch>
            <a:fillRect/>
          </a:stretch>
        </p:blipFill>
        <p:spPr>
          <a:xfrm>
            <a:off x="7019925" y="5084762"/>
            <a:ext cx="1825625" cy="495301"/>
          </a:xfrm>
          <a:prstGeom prst="rect">
            <a:avLst/>
          </a:prstGeom>
          <a:ln w="12700">
            <a:miter lim="400000"/>
          </a:ln>
        </p:spPr>
      </p:pic>
      <p:pic>
        <p:nvPicPr>
          <p:cNvPr id="760" name="image95.pdf" descr="image95.pdf"/>
          <p:cNvPicPr>
            <a:picLocks noChangeAspect="1"/>
          </p:cNvPicPr>
          <p:nvPr/>
        </p:nvPicPr>
        <p:blipFill>
          <a:blip r:embed="rId4">
            <a:extLst/>
          </a:blip>
          <a:stretch>
            <a:fillRect/>
          </a:stretch>
        </p:blipFill>
        <p:spPr>
          <a:xfrm>
            <a:off x="900112" y="5084762"/>
            <a:ext cx="1020763" cy="433388"/>
          </a:xfrm>
          <a:prstGeom prst="rect">
            <a:avLst/>
          </a:prstGeom>
          <a:ln w="12700">
            <a:miter lim="400000"/>
          </a:ln>
        </p:spPr>
      </p:pic>
      <p:sp>
        <p:nvSpPr>
          <p:cNvPr id="761" name="矩形"/>
          <p:cNvSpPr/>
          <p:nvPr/>
        </p:nvSpPr>
        <p:spPr>
          <a:xfrm>
            <a:off x="539551" y="4797152"/>
            <a:ext cx="3888434" cy="1944217"/>
          </a:xfrm>
          <a:prstGeom prst="rect">
            <a:avLst/>
          </a:prstGeom>
          <a:solidFill>
            <a:srgbClr val="FFFFFF"/>
          </a:solidFill>
          <a:ln w="48000">
            <a:solidFill>
              <a:srgbClr val="FFFFFF"/>
            </a:solidFill>
          </a:ln>
        </p:spPr>
        <p:txBody>
          <a:bodyPr lIns="45719" rIns="45719" anchor="ctr"/>
          <a:lstStyle/>
          <a:p>
            <a:pPr algn="ctr">
              <a:defRPr>
                <a:solidFill>
                  <a:srgbClr val="FFFFFF"/>
                </a:solidFill>
              </a:defRPr>
            </a:pPr>
            <a:endParaRPr/>
          </a:p>
        </p:txBody>
      </p:sp>
      <p:sp>
        <p:nvSpPr>
          <p:cNvPr id="762" name="矩形"/>
          <p:cNvSpPr/>
          <p:nvPr/>
        </p:nvSpPr>
        <p:spPr>
          <a:xfrm>
            <a:off x="4499991" y="4797152"/>
            <a:ext cx="4392490" cy="1944217"/>
          </a:xfrm>
          <a:prstGeom prst="rect">
            <a:avLst/>
          </a:prstGeom>
          <a:solidFill>
            <a:srgbClr val="FFFFFF"/>
          </a:solidFill>
          <a:ln w="48000">
            <a:solidFill>
              <a:srgbClr val="FFFFFF"/>
            </a:solid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5882315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76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7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 grpId="0" animBg="1" advAuto="0"/>
      <p:bldP spid="762"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Application: Filling holes"/>
          <p:cNvSpPr txBox="1">
            <a:spLocks noGrp="1"/>
          </p:cNvSpPr>
          <p:nvPr>
            <p:ph type="title"/>
          </p:nvPr>
        </p:nvSpPr>
        <p:spPr>
          <a:prstGeom prst="rect">
            <a:avLst/>
          </a:prstGeom>
        </p:spPr>
        <p:txBody>
          <a:bodyPr/>
          <a:lstStyle>
            <a:lvl1pPr>
              <a:defRPr sz="3600"/>
            </a:lvl1pPr>
          </a:lstStyle>
          <a:p>
            <a:r>
              <a:t>Application: Filling holes</a:t>
            </a:r>
          </a:p>
        </p:txBody>
      </p:sp>
      <p:grpSp>
        <p:nvGrpSpPr>
          <p:cNvPr id="767" name="成组"/>
          <p:cNvGrpSpPr/>
          <p:nvPr/>
        </p:nvGrpSpPr>
        <p:grpSpPr>
          <a:xfrm>
            <a:off x="467543" y="1484783"/>
            <a:ext cx="8136906" cy="1446551"/>
            <a:chOff x="0" y="0"/>
            <a:chExt cx="8136904" cy="1446549"/>
          </a:xfrm>
        </p:grpSpPr>
        <p:sp>
          <p:nvSpPr>
            <p:cNvPr id="765" name="矩形"/>
            <p:cNvSpPr/>
            <p:nvPr/>
          </p:nvSpPr>
          <p:spPr>
            <a:xfrm>
              <a:off x="-1" y="0"/>
              <a:ext cx="8136906" cy="1446550"/>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766" name="文本"/>
            <p:cNvSpPr txBox="1"/>
            <p:nvPr/>
          </p:nvSpPr>
          <p:spPr>
            <a:xfrm>
              <a:off x="-1" y="0"/>
              <a:ext cx="8136906"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pic>
        <p:nvPicPr>
          <p:cNvPr id="768" name="image96.png" descr="image96.png"/>
          <p:cNvPicPr>
            <a:picLocks noChangeAspect="1"/>
          </p:cNvPicPr>
          <p:nvPr/>
        </p:nvPicPr>
        <p:blipFill>
          <a:blip r:embed="rId4">
            <a:extLst/>
          </a:blip>
          <a:srcRect l="43106" r="4375" b="66667"/>
          <a:stretch>
            <a:fillRect/>
          </a:stretch>
        </p:blipFill>
        <p:spPr>
          <a:xfrm>
            <a:off x="323527" y="3800419"/>
            <a:ext cx="3721658" cy="1860830"/>
          </a:xfrm>
          <a:prstGeom prst="rect">
            <a:avLst/>
          </a:prstGeom>
          <a:ln w="12700">
            <a:miter lim="400000"/>
          </a:ln>
        </p:spPr>
      </p:pic>
      <p:pic>
        <p:nvPicPr>
          <p:cNvPr id="769" name="image96.png" descr="image96.png"/>
          <p:cNvPicPr>
            <a:picLocks noChangeAspect="1"/>
          </p:cNvPicPr>
          <p:nvPr/>
        </p:nvPicPr>
        <p:blipFill>
          <a:blip r:embed="rId4">
            <a:extLst/>
          </a:blip>
          <a:srcRect l="43982" t="33333"/>
          <a:stretch>
            <a:fillRect/>
          </a:stretch>
        </p:blipFill>
        <p:spPr>
          <a:xfrm>
            <a:off x="4427983" y="2852935"/>
            <a:ext cx="3888434" cy="3888433"/>
          </a:xfrm>
          <a:prstGeom prst="rect">
            <a:avLst/>
          </a:prstGeom>
          <a:ln w="12700">
            <a:miter lim="400000"/>
          </a:ln>
        </p:spPr>
      </p:pic>
    </p:spTree>
    <p:extLst>
      <p:ext uri="{BB962C8B-B14F-4D97-AF65-F5344CB8AC3E}">
        <p14:creationId xmlns:p14="http://schemas.microsoft.com/office/powerpoint/2010/main" val="939000872"/>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Application: structure extraction"/>
          <p:cNvSpPr txBox="1">
            <a:spLocks noGrp="1"/>
          </p:cNvSpPr>
          <p:nvPr>
            <p:ph type="title"/>
          </p:nvPr>
        </p:nvSpPr>
        <p:spPr>
          <a:prstGeom prst="rect">
            <a:avLst/>
          </a:prstGeom>
        </p:spPr>
        <p:txBody>
          <a:bodyPr/>
          <a:lstStyle>
            <a:lvl1pPr>
              <a:defRPr sz="3400"/>
            </a:lvl1pPr>
          </a:lstStyle>
          <a:p>
            <a:r>
              <a:t>Application: structure extraction</a:t>
            </a:r>
          </a:p>
        </p:txBody>
      </p:sp>
      <p:sp>
        <p:nvSpPr>
          <p:cNvPr id="774" name="正文"/>
          <p:cNvSpPr txBox="1">
            <a:spLocks noGrp="1"/>
          </p:cNvSpPr>
          <p:nvPr>
            <p:ph type="body" idx="1"/>
          </p:nvPr>
        </p:nvSpPr>
        <p:spPr>
          <a:prstGeom prst="rect">
            <a:avLst/>
          </a:prstGeom>
        </p:spPr>
        <p:txBody>
          <a:bodyPr/>
          <a:lstStyle/>
          <a:p>
            <a:endParaRPr/>
          </a:p>
        </p:txBody>
      </p:sp>
      <p:pic>
        <p:nvPicPr>
          <p:cNvPr id="775" name="image99.png" descr="image99.png"/>
          <p:cNvPicPr>
            <a:picLocks noChangeAspect="1"/>
          </p:cNvPicPr>
          <p:nvPr/>
        </p:nvPicPr>
        <p:blipFill>
          <a:blip r:embed="rId2">
            <a:extLst/>
          </a:blip>
          <a:stretch>
            <a:fillRect/>
          </a:stretch>
        </p:blipFill>
        <p:spPr>
          <a:xfrm>
            <a:off x="2483767" y="3068959"/>
            <a:ext cx="4476751" cy="2749105"/>
          </a:xfrm>
          <a:prstGeom prst="rect">
            <a:avLst/>
          </a:prstGeom>
          <a:ln w="12700">
            <a:miter lim="400000"/>
          </a:ln>
        </p:spPr>
      </p:pic>
    </p:spTree>
    <p:extLst>
      <p:ext uri="{BB962C8B-B14F-4D97-AF65-F5344CB8AC3E}">
        <p14:creationId xmlns:p14="http://schemas.microsoft.com/office/powerpoint/2010/main" val="725186928"/>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Opening"/>
          <p:cNvSpPr txBox="1">
            <a:spLocks noGrp="1"/>
          </p:cNvSpPr>
          <p:nvPr>
            <p:ph type="title"/>
          </p:nvPr>
        </p:nvSpPr>
        <p:spPr>
          <a:prstGeom prst="rect">
            <a:avLst/>
          </a:prstGeom>
        </p:spPr>
        <p:txBody>
          <a:bodyPr/>
          <a:lstStyle>
            <a:lvl1pPr>
              <a:defRPr sz="3600"/>
            </a:lvl1pPr>
          </a:lstStyle>
          <a:p>
            <a:r>
              <a:t>Opening</a:t>
            </a:r>
          </a:p>
        </p:txBody>
      </p:sp>
      <p:sp>
        <p:nvSpPr>
          <p:cNvPr id="778" name="正文"/>
          <p:cNvSpPr txBox="1">
            <a:spLocks noGrp="1"/>
          </p:cNvSpPr>
          <p:nvPr>
            <p:ph type="body" idx="1"/>
          </p:nvPr>
        </p:nvSpPr>
        <p:spPr>
          <a:xfrm>
            <a:off x="476249" y="1484312"/>
            <a:ext cx="8704265" cy="5184776"/>
          </a:xfrm>
          <a:prstGeom prst="rect">
            <a:avLst/>
          </a:prstGeom>
          <a:blipFill>
            <a:blip r:embed="rId3"/>
            <a:stretch>
              <a:fillRect/>
            </a:stretch>
          </a:blipFill>
        </p:spPr>
        <p:txBody>
          <a:bodyPr/>
          <a:lstStyle/>
          <a:p>
            <a:r>
              <a:t> </a:t>
            </a:r>
          </a:p>
        </p:txBody>
      </p:sp>
      <p:sp>
        <p:nvSpPr>
          <p:cNvPr id="779" name="Remove small objects, segment object at thin part, smooth boundary of large object but preserve its original area."/>
          <p:cNvSpPr txBox="1"/>
          <p:nvPr/>
        </p:nvSpPr>
        <p:spPr>
          <a:xfrm>
            <a:off x="539749" y="4110170"/>
            <a:ext cx="7488240" cy="119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effectLst>
                  <a:outerShdw blurRad="38100" dist="38100" dir="2700000" rotWithShape="0">
                    <a:srgbClr val="C0C0C0"/>
                  </a:outerShdw>
                </a:effectLst>
              </a:defRPr>
            </a:lvl1pPr>
          </a:lstStyle>
          <a:p>
            <a:r>
              <a:t>Remove small objects, segment object at thin part, smooth boundary of large object but preserve its original area. </a:t>
            </a:r>
          </a:p>
        </p:txBody>
      </p:sp>
    </p:spTree>
    <p:extLst>
      <p:ext uri="{BB962C8B-B14F-4D97-AF65-F5344CB8AC3E}">
        <p14:creationId xmlns:p14="http://schemas.microsoft.com/office/powerpoint/2010/main" val="261009031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778">
                                            <p:bg/>
                                          </p:spTgt>
                                        </p:tgtEl>
                                        <p:attrNameLst>
                                          <p:attrName>style.visibility</p:attrName>
                                        </p:attrNameLst>
                                      </p:cBhvr>
                                      <p:to>
                                        <p:strVal val="visible"/>
                                      </p:to>
                                    </p:set>
                                    <p:anim calcmode="lin" valueType="num">
                                      <p:cBhvr>
                                        <p:cTn id="7" dur="500" fill="hold"/>
                                        <p:tgtEl>
                                          <p:spTgt spid="778">
                                            <p:bg/>
                                          </p:spTgt>
                                        </p:tgtEl>
                                        <p:attrNameLst>
                                          <p:attrName>ppt_x</p:attrName>
                                        </p:attrNameLst>
                                      </p:cBhvr>
                                      <p:tavLst>
                                        <p:tav tm="0">
                                          <p:val>
                                            <p:strVal val="#ppt_x"/>
                                          </p:val>
                                        </p:tav>
                                        <p:tav tm="100000">
                                          <p:val>
                                            <p:strVal val="#ppt_x"/>
                                          </p:val>
                                        </p:tav>
                                      </p:tavLst>
                                    </p:anim>
                                    <p:anim calcmode="lin" valueType="num">
                                      <p:cBhvr>
                                        <p:cTn id="8" dur="500" fill="hold"/>
                                        <p:tgtEl>
                                          <p:spTgt spid="77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778">
                                            <p:txEl>
                                              <p:pRg st="0" end="0"/>
                                            </p:txEl>
                                          </p:spTgt>
                                        </p:tgtEl>
                                        <p:attrNameLst>
                                          <p:attrName>style.visibility</p:attrName>
                                        </p:attrNameLst>
                                      </p:cBhvr>
                                      <p:to>
                                        <p:strVal val="visible"/>
                                      </p:to>
                                    </p:set>
                                    <p:anim calcmode="lin" valueType="num">
                                      <p:cBhvr>
                                        <p:cTn id="11" dur="500" fill="hold"/>
                                        <p:tgtEl>
                                          <p:spTgt spid="778">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7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iterate>
                                    <p:tmAbs val="0"/>
                                  </p:iterate>
                                  <p:childTnLst>
                                    <p:set>
                                      <p:cBhvr>
                                        <p:cTn id="16" fill="hold"/>
                                        <p:tgtEl>
                                          <p:spTgt spid="779"/>
                                        </p:tgtEl>
                                        <p:attrNameLst>
                                          <p:attrName>style.visibility</p:attrName>
                                        </p:attrNameLst>
                                      </p:cBhvr>
                                      <p:to>
                                        <p:strVal val="visible"/>
                                      </p:to>
                                    </p:set>
                                    <p:anim calcmode="lin" valueType="num">
                                      <p:cBhvr>
                                        <p:cTn id="17" dur="1000" fill="hold"/>
                                        <p:tgtEl>
                                          <p:spTgt spid="779"/>
                                        </p:tgtEl>
                                        <p:attrNameLst>
                                          <p:attrName>ppt_x</p:attrName>
                                        </p:attrNameLst>
                                      </p:cBhvr>
                                      <p:tavLst>
                                        <p:tav tm="0">
                                          <p:val>
                                            <p:strVal val="#ppt_x"/>
                                          </p:val>
                                        </p:tav>
                                        <p:tav tm="100000">
                                          <p:val>
                                            <p:strVal val="#ppt_x"/>
                                          </p:val>
                                        </p:tav>
                                      </p:tavLst>
                                    </p:anim>
                                    <p:anim calcmode="lin" valueType="num">
                                      <p:cBhvr>
                                        <p:cTn id="18" dur="1000" fill="hold"/>
                                        <p:tgtEl>
                                          <p:spTgt spid="7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 grpId="0" build="p" bldLvl="5" animBg="1" advAuto="0"/>
      <p:bldP spid="779"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3" name="image103.png" descr="image103.png"/>
          <p:cNvPicPr>
            <a:picLocks noChangeAspect="1"/>
          </p:cNvPicPr>
          <p:nvPr/>
        </p:nvPicPr>
        <p:blipFill>
          <a:blip r:embed="rId2">
            <a:extLst/>
          </a:blip>
          <a:srcRect l="50882" r="12822" b="83176"/>
          <a:stretch>
            <a:fillRect/>
          </a:stretch>
        </p:blipFill>
        <p:spPr>
          <a:xfrm>
            <a:off x="4500437" y="404813"/>
            <a:ext cx="4464051" cy="1871662"/>
          </a:xfrm>
          <a:prstGeom prst="rect">
            <a:avLst/>
          </a:prstGeom>
          <a:ln w="12700">
            <a:miter lim="400000"/>
          </a:ln>
        </p:spPr>
      </p:pic>
      <p:sp>
        <p:nvSpPr>
          <p:cNvPr id="784" name="Opening"/>
          <p:cNvSpPr txBox="1">
            <a:spLocks noGrp="1"/>
          </p:cNvSpPr>
          <p:nvPr>
            <p:ph type="title"/>
          </p:nvPr>
        </p:nvSpPr>
        <p:spPr>
          <a:prstGeom prst="rect">
            <a:avLst/>
          </a:prstGeom>
        </p:spPr>
        <p:txBody>
          <a:bodyPr/>
          <a:lstStyle>
            <a:lvl1pPr>
              <a:defRPr sz="3600"/>
            </a:lvl1pPr>
          </a:lstStyle>
          <a:p>
            <a:r>
              <a:t>Opening</a:t>
            </a:r>
          </a:p>
        </p:txBody>
      </p:sp>
      <p:sp>
        <p:nvSpPr>
          <p:cNvPr id="785" name="椭圆形"/>
          <p:cNvSpPr/>
          <p:nvPr/>
        </p:nvSpPr>
        <p:spPr>
          <a:xfrm>
            <a:off x="6010919" y="836612"/>
            <a:ext cx="990601" cy="609601"/>
          </a:xfrm>
          <a:prstGeom prst="ellipse">
            <a:avLst/>
          </a:prstGeom>
          <a:ln>
            <a:solidFill>
              <a:srgbClr val="168BBA"/>
            </a:solidFill>
            <a:miter/>
          </a:ln>
        </p:spPr>
        <p:txBody>
          <a:bodyPr lIns="45719" rIns="45719" anchor="ctr"/>
          <a:lstStyle/>
          <a:p>
            <a:endParaRPr/>
          </a:p>
        </p:txBody>
      </p:sp>
      <p:sp>
        <p:nvSpPr>
          <p:cNvPr id="786" name="椭圆形"/>
          <p:cNvSpPr/>
          <p:nvPr/>
        </p:nvSpPr>
        <p:spPr>
          <a:xfrm>
            <a:off x="7307906" y="404813"/>
            <a:ext cx="990601" cy="609601"/>
          </a:xfrm>
          <a:prstGeom prst="ellipse">
            <a:avLst/>
          </a:prstGeom>
          <a:ln>
            <a:solidFill>
              <a:srgbClr val="168BBA"/>
            </a:solidFill>
            <a:miter/>
          </a:ln>
        </p:spPr>
        <p:txBody>
          <a:bodyPr lIns="45719" rIns="45719" anchor="ctr"/>
          <a:lstStyle/>
          <a:p>
            <a:endParaRPr/>
          </a:p>
        </p:txBody>
      </p:sp>
      <p:grpSp>
        <p:nvGrpSpPr>
          <p:cNvPr id="791" name="成组"/>
          <p:cNvGrpSpPr/>
          <p:nvPr/>
        </p:nvGrpSpPr>
        <p:grpSpPr>
          <a:xfrm>
            <a:off x="684213" y="2492374"/>
            <a:ext cx="7632700" cy="1909765"/>
            <a:chOff x="0" y="0"/>
            <a:chExt cx="7632699" cy="1909763"/>
          </a:xfrm>
        </p:grpSpPr>
        <p:pic>
          <p:nvPicPr>
            <p:cNvPr id="787" name="image104.png" descr="image104.png"/>
            <p:cNvPicPr>
              <a:picLocks noChangeAspect="1"/>
            </p:cNvPicPr>
            <p:nvPr/>
          </p:nvPicPr>
          <p:blipFill>
            <a:blip r:embed="rId3">
              <a:extLst/>
            </a:blip>
            <a:srcRect l="39545" t="19397" r="6020" b="65141"/>
            <a:stretch>
              <a:fillRect/>
            </a:stretch>
          </p:blipFill>
          <p:spPr>
            <a:xfrm>
              <a:off x="0" y="-1"/>
              <a:ext cx="7632700" cy="1909765"/>
            </a:xfrm>
            <a:prstGeom prst="rect">
              <a:avLst/>
            </a:prstGeom>
            <a:ln w="12700" cap="flat">
              <a:noFill/>
              <a:miter lim="400000"/>
            </a:ln>
            <a:effectLst/>
          </p:spPr>
        </p:pic>
        <p:grpSp>
          <p:nvGrpSpPr>
            <p:cNvPr id="790" name="成组"/>
            <p:cNvGrpSpPr/>
            <p:nvPr/>
          </p:nvGrpSpPr>
          <p:grpSpPr>
            <a:xfrm>
              <a:off x="6048375" y="1512887"/>
              <a:ext cx="863600" cy="366714"/>
              <a:chOff x="0" y="0"/>
              <a:chExt cx="863600" cy="366712"/>
            </a:xfrm>
          </p:grpSpPr>
          <p:sp>
            <p:nvSpPr>
              <p:cNvPr id="788" name="矩形"/>
              <p:cNvSpPr/>
              <p:nvPr/>
            </p:nvSpPr>
            <p:spPr>
              <a:xfrm>
                <a:off x="0" y="0"/>
                <a:ext cx="863600" cy="366713"/>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789" name="image100.pdf" descr="image100.pdf"/>
              <p:cNvPicPr>
                <a:picLocks noChangeAspect="1"/>
              </p:cNvPicPr>
              <p:nvPr/>
            </p:nvPicPr>
            <p:blipFill>
              <a:blip r:embed="rId4">
                <a:extLst/>
              </a:blip>
              <a:stretch>
                <a:fillRect/>
              </a:stretch>
            </p:blipFill>
            <p:spPr>
              <a:xfrm>
                <a:off x="0" y="0"/>
                <a:ext cx="863600" cy="366713"/>
              </a:xfrm>
              <a:prstGeom prst="rect">
                <a:avLst/>
              </a:prstGeom>
              <a:ln w="12700" cap="flat">
                <a:noFill/>
                <a:miter lim="400000"/>
              </a:ln>
              <a:effectLst/>
            </p:spPr>
          </p:pic>
        </p:grpSp>
      </p:grpSp>
      <p:grpSp>
        <p:nvGrpSpPr>
          <p:cNvPr id="796" name="成组"/>
          <p:cNvGrpSpPr/>
          <p:nvPr/>
        </p:nvGrpSpPr>
        <p:grpSpPr>
          <a:xfrm>
            <a:off x="684213" y="4437062"/>
            <a:ext cx="7489826" cy="2073276"/>
            <a:chOff x="0" y="0"/>
            <a:chExt cx="7489825" cy="2073275"/>
          </a:xfrm>
        </p:grpSpPr>
        <p:pic>
          <p:nvPicPr>
            <p:cNvPr id="792" name="image104.png" descr="image104.png"/>
            <p:cNvPicPr>
              <a:picLocks noChangeAspect="1"/>
            </p:cNvPicPr>
            <p:nvPr/>
          </p:nvPicPr>
          <p:blipFill>
            <a:blip r:embed="rId3">
              <a:extLst/>
            </a:blip>
            <a:srcRect l="36510" t="37431" r="3734" b="43964"/>
            <a:stretch>
              <a:fillRect/>
            </a:stretch>
          </p:blipFill>
          <p:spPr>
            <a:xfrm>
              <a:off x="0" y="0"/>
              <a:ext cx="7489826" cy="2054225"/>
            </a:xfrm>
            <a:prstGeom prst="rect">
              <a:avLst/>
            </a:prstGeom>
            <a:ln w="12700" cap="flat">
              <a:noFill/>
              <a:miter lim="400000"/>
            </a:ln>
            <a:effectLst/>
          </p:spPr>
        </p:pic>
        <p:grpSp>
          <p:nvGrpSpPr>
            <p:cNvPr id="795" name="成组"/>
            <p:cNvGrpSpPr/>
            <p:nvPr/>
          </p:nvGrpSpPr>
          <p:grpSpPr>
            <a:xfrm>
              <a:off x="6134100" y="1714500"/>
              <a:ext cx="333375" cy="358775"/>
              <a:chOff x="0" y="0"/>
              <a:chExt cx="333375" cy="358775"/>
            </a:xfrm>
          </p:grpSpPr>
          <p:sp>
            <p:nvSpPr>
              <p:cNvPr id="793" name="矩形"/>
              <p:cNvSpPr/>
              <p:nvPr/>
            </p:nvSpPr>
            <p:spPr>
              <a:xfrm>
                <a:off x="0" y="0"/>
                <a:ext cx="333375" cy="358775"/>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794" name="image101.pdf" descr="image101.pdf"/>
              <p:cNvPicPr>
                <a:picLocks noChangeAspect="1"/>
              </p:cNvPicPr>
              <p:nvPr/>
            </p:nvPicPr>
            <p:blipFill>
              <a:blip r:embed="rId5">
                <a:extLst/>
              </a:blip>
              <a:stretch>
                <a:fillRect/>
              </a:stretch>
            </p:blipFill>
            <p:spPr>
              <a:xfrm>
                <a:off x="0" y="0"/>
                <a:ext cx="333375" cy="358775"/>
              </a:xfrm>
              <a:prstGeom prst="rect">
                <a:avLst/>
              </a:prstGeom>
              <a:ln w="12700" cap="flat">
                <a:noFill/>
                <a:miter lim="400000"/>
              </a:ln>
              <a:effectLst/>
            </p:spPr>
          </p:pic>
        </p:grpSp>
      </p:grpSp>
      <p:grpSp>
        <p:nvGrpSpPr>
          <p:cNvPr id="799" name="成组"/>
          <p:cNvGrpSpPr/>
          <p:nvPr/>
        </p:nvGrpSpPr>
        <p:grpSpPr>
          <a:xfrm>
            <a:off x="5436096" y="6093295"/>
            <a:ext cx="2913940" cy="461666"/>
            <a:chOff x="0" y="0"/>
            <a:chExt cx="2913938" cy="461664"/>
          </a:xfrm>
        </p:grpSpPr>
        <p:sp>
          <p:nvSpPr>
            <p:cNvPr id="797" name="矩形"/>
            <p:cNvSpPr/>
            <p:nvPr/>
          </p:nvSpPr>
          <p:spPr>
            <a:xfrm>
              <a:off x="0" y="0"/>
              <a:ext cx="2913939" cy="461665"/>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798" name="文本"/>
            <p:cNvSpPr txBox="1"/>
            <p:nvPr/>
          </p:nvSpPr>
          <p:spPr>
            <a:xfrm>
              <a:off x="0" y="0"/>
              <a:ext cx="2913939"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grpSp>
        <p:nvGrpSpPr>
          <p:cNvPr id="802" name="成组"/>
          <p:cNvGrpSpPr/>
          <p:nvPr/>
        </p:nvGrpSpPr>
        <p:grpSpPr>
          <a:xfrm>
            <a:off x="6642936" y="3975446"/>
            <a:ext cx="1097417" cy="461666"/>
            <a:chOff x="0" y="0"/>
            <a:chExt cx="1097415" cy="461664"/>
          </a:xfrm>
        </p:grpSpPr>
        <p:sp>
          <p:nvSpPr>
            <p:cNvPr id="800" name="矩形"/>
            <p:cNvSpPr/>
            <p:nvPr/>
          </p:nvSpPr>
          <p:spPr>
            <a:xfrm>
              <a:off x="0" y="0"/>
              <a:ext cx="1097416" cy="461665"/>
            </a:xfrm>
            <a:prstGeom prst="rect">
              <a:avLst/>
            </a:prstGeom>
            <a:blipFill rotWithShape="1">
              <a:blip r:embed="rId7"/>
              <a:srcRect/>
              <a:stretch>
                <a:fillRect/>
              </a:stretch>
            </a:blipFill>
            <a:ln w="12700" cap="flat">
              <a:noFill/>
              <a:miter lim="400000"/>
            </a:ln>
            <a:effectLst/>
          </p:spPr>
          <p:txBody>
            <a:bodyPr wrap="square" lIns="45719" tIns="45719" rIns="45719" bIns="45719" numCol="1" anchor="t">
              <a:noAutofit/>
            </a:bodyPr>
            <a:lstStyle/>
            <a:p>
              <a:endParaRPr/>
            </a:p>
          </p:txBody>
        </p:sp>
        <p:sp>
          <p:nvSpPr>
            <p:cNvPr id="801" name="文本"/>
            <p:cNvSpPr txBox="1"/>
            <p:nvPr/>
          </p:nvSpPr>
          <p:spPr>
            <a:xfrm>
              <a:off x="0" y="0"/>
              <a:ext cx="1097416"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98029473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79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 grpId="0" animBg="1" advAuto="0"/>
      <p:bldP spid="796" grpId="0" animBg="1" advAuto="0"/>
      <p:bldP spid="799" grpId="0" animBg="1" advAuto="0"/>
      <p:bldP spid="802"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标题"/>
          <p:cNvSpPr txBox="1">
            <a:spLocks noGrp="1"/>
          </p:cNvSpPr>
          <p:nvPr>
            <p:ph type="title"/>
          </p:nvPr>
        </p:nvSpPr>
        <p:spPr>
          <a:prstGeom prst="rect">
            <a:avLst/>
          </a:prstGeom>
        </p:spPr>
        <p:txBody>
          <a:bodyPr/>
          <a:lstStyle/>
          <a:p>
            <a:endParaRPr/>
          </a:p>
        </p:txBody>
      </p:sp>
      <p:sp>
        <p:nvSpPr>
          <p:cNvPr id="805" name="Opening"/>
          <p:cNvSpPr txBox="1">
            <a:spLocks noGrp="1"/>
          </p:cNvSpPr>
          <p:nvPr>
            <p:ph type="body" idx="1"/>
          </p:nvPr>
        </p:nvSpPr>
        <p:spPr>
          <a:prstGeom prst="rect">
            <a:avLst/>
          </a:prstGeom>
        </p:spPr>
        <p:txBody>
          <a:bodyPr/>
          <a:lstStyle/>
          <a:p>
            <a:r>
              <a:t>Opening</a:t>
            </a:r>
          </a:p>
        </p:txBody>
      </p:sp>
      <p:pic>
        <p:nvPicPr>
          <p:cNvPr id="806" name="image106.png" descr="image106.png"/>
          <p:cNvPicPr>
            <a:picLocks noChangeAspect="1"/>
          </p:cNvPicPr>
          <p:nvPr/>
        </p:nvPicPr>
        <p:blipFill>
          <a:blip r:embed="rId2">
            <a:extLst/>
          </a:blip>
          <a:stretch>
            <a:fillRect/>
          </a:stretch>
        </p:blipFill>
        <p:spPr>
          <a:xfrm>
            <a:off x="2343150" y="3007592"/>
            <a:ext cx="4457700" cy="1933576"/>
          </a:xfrm>
          <a:prstGeom prst="rect">
            <a:avLst/>
          </a:prstGeom>
          <a:ln w="12700">
            <a:miter lim="400000"/>
          </a:ln>
        </p:spPr>
      </p:pic>
      <p:sp>
        <p:nvSpPr>
          <p:cNvPr id="807" name="Erosion"/>
          <p:cNvSpPr txBox="1"/>
          <p:nvPr/>
        </p:nvSpPr>
        <p:spPr>
          <a:xfrm>
            <a:off x="2411759" y="5085184"/>
            <a:ext cx="2088233"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Erosion</a:t>
            </a:r>
          </a:p>
        </p:txBody>
      </p:sp>
      <p:sp>
        <p:nvSpPr>
          <p:cNvPr id="808" name="Dilation"/>
          <p:cNvSpPr txBox="1"/>
          <p:nvPr/>
        </p:nvSpPr>
        <p:spPr>
          <a:xfrm>
            <a:off x="4716016" y="5085184"/>
            <a:ext cx="2088233"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Dilation</a:t>
            </a:r>
          </a:p>
        </p:txBody>
      </p:sp>
    </p:spTree>
    <p:extLst>
      <p:ext uri="{BB962C8B-B14F-4D97-AF65-F5344CB8AC3E}">
        <p14:creationId xmlns:p14="http://schemas.microsoft.com/office/powerpoint/2010/main" val="39273554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losing"/>
          <p:cNvSpPr txBox="1">
            <a:spLocks noGrp="1"/>
          </p:cNvSpPr>
          <p:nvPr>
            <p:ph type="title"/>
          </p:nvPr>
        </p:nvSpPr>
        <p:spPr>
          <a:prstGeom prst="rect">
            <a:avLst/>
          </a:prstGeom>
        </p:spPr>
        <p:txBody>
          <a:bodyPr/>
          <a:lstStyle/>
          <a:p>
            <a:pPr>
              <a:defRPr sz="3600"/>
            </a:pPr>
            <a:r>
              <a:t>Closing </a:t>
            </a:r>
          </a:p>
        </p:txBody>
      </p:sp>
      <p:sp>
        <p:nvSpPr>
          <p:cNvPr id="811" name="正文"/>
          <p:cNvSpPr txBox="1">
            <a:spLocks noGrp="1"/>
          </p:cNvSpPr>
          <p:nvPr>
            <p:ph type="body" sz="half" idx="1"/>
          </p:nvPr>
        </p:nvSpPr>
        <p:spPr>
          <a:xfrm>
            <a:off x="395288" y="1628775"/>
            <a:ext cx="8362951" cy="2736850"/>
          </a:xfrm>
          <a:prstGeom prst="rect">
            <a:avLst/>
          </a:prstGeom>
          <a:blipFill>
            <a:blip r:embed="rId3"/>
            <a:stretch>
              <a:fillRect/>
            </a:stretch>
          </a:blipFill>
        </p:spPr>
        <p:txBody>
          <a:bodyPr/>
          <a:lstStyle/>
          <a:p>
            <a:r>
              <a:t> </a:t>
            </a:r>
          </a:p>
        </p:txBody>
      </p:sp>
      <p:sp>
        <p:nvSpPr>
          <p:cNvPr id="812" name="Fill small holes, connect the neighboring objects, smooth boundary while preserving the area at most."/>
          <p:cNvSpPr txBox="1"/>
          <p:nvPr/>
        </p:nvSpPr>
        <p:spPr>
          <a:xfrm>
            <a:off x="539750" y="4652962"/>
            <a:ext cx="7489825" cy="1386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800">
                <a:effectLst>
                  <a:outerShdw blurRad="38100" dist="38100" dir="2700000" rotWithShape="0">
                    <a:srgbClr val="C0C0C0"/>
                  </a:outerShdw>
                </a:effectLst>
              </a:defRPr>
            </a:lvl1pPr>
          </a:lstStyle>
          <a:p>
            <a:r>
              <a:t>Fill small holes, connect the neighboring objects, smooth boundary while preserving the area at most. </a:t>
            </a:r>
          </a:p>
        </p:txBody>
      </p:sp>
    </p:spTree>
    <p:extLst>
      <p:ext uri="{BB962C8B-B14F-4D97-AF65-F5344CB8AC3E}">
        <p14:creationId xmlns:p14="http://schemas.microsoft.com/office/powerpoint/2010/main" val="125392352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811">
                                            <p:bg/>
                                          </p:spTgt>
                                        </p:tgtEl>
                                        <p:attrNameLst>
                                          <p:attrName>style.visibility</p:attrName>
                                        </p:attrNameLst>
                                      </p:cBhvr>
                                      <p:to>
                                        <p:strVal val="visible"/>
                                      </p:to>
                                    </p:set>
                                    <p:anim calcmode="lin" valueType="num">
                                      <p:cBhvr>
                                        <p:cTn id="7" dur="500" fill="hold"/>
                                        <p:tgtEl>
                                          <p:spTgt spid="811">
                                            <p:bg/>
                                          </p:spTgt>
                                        </p:tgtEl>
                                        <p:attrNameLst>
                                          <p:attrName>ppt_x</p:attrName>
                                        </p:attrNameLst>
                                      </p:cBhvr>
                                      <p:tavLst>
                                        <p:tav tm="0">
                                          <p:val>
                                            <p:strVal val="#ppt_x"/>
                                          </p:val>
                                        </p:tav>
                                        <p:tav tm="100000">
                                          <p:val>
                                            <p:strVal val="#ppt_x"/>
                                          </p:val>
                                        </p:tav>
                                      </p:tavLst>
                                    </p:anim>
                                    <p:anim calcmode="lin" valueType="num">
                                      <p:cBhvr>
                                        <p:cTn id="8" dur="500" fill="hold"/>
                                        <p:tgtEl>
                                          <p:spTgt spid="811">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811">
                                            <p:txEl>
                                              <p:pRg st="0" end="0"/>
                                            </p:txEl>
                                          </p:spTgt>
                                        </p:tgtEl>
                                        <p:attrNameLst>
                                          <p:attrName>style.visibility</p:attrName>
                                        </p:attrNameLst>
                                      </p:cBhvr>
                                      <p:to>
                                        <p:strVal val="visible"/>
                                      </p:to>
                                    </p:set>
                                    <p:anim calcmode="lin" valueType="num">
                                      <p:cBhvr>
                                        <p:cTn id="11" dur="500" fill="hold"/>
                                        <p:tgtEl>
                                          <p:spTgt spid="811">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8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iterate>
                                    <p:tmAbs val="0"/>
                                  </p:iterate>
                                  <p:childTnLst>
                                    <p:set>
                                      <p:cBhvr>
                                        <p:cTn id="16" fill="hold"/>
                                        <p:tgtEl>
                                          <p:spTgt spid="812"/>
                                        </p:tgtEl>
                                        <p:attrNameLst>
                                          <p:attrName>style.visibility</p:attrName>
                                        </p:attrNameLst>
                                      </p:cBhvr>
                                      <p:to>
                                        <p:strVal val="visible"/>
                                      </p:to>
                                    </p:set>
                                    <p:anim calcmode="lin" valueType="num">
                                      <p:cBhvr>
                                        <p:cTn id="17" dur="500" fill="hold"/>
                                        <p:tgtEl>
                                          <p:spTgt spid="812"/>
                                        </p:tgtEl>
                                        <p:attrNameLst>
                                          <p:attrName>ppt_x</p:attrName>
                                        </p:attrNameLst>
                                      </p:cBhvr>
                                      <p:tavLst>
                                        <p:tav tm="0">
                                          <p:val>
                                            <p:strVal val="#ppt_x"/>
                                          </p:val>
                                        </p:tav>
                                        <p:tav tm="100000">
                                          <p:val>
                                            <p:strVal val="#ppt_x"/>
                                          </p:val>
                                        </p:tav>
                                      </p:tavLst>
                                    </p:anim>
                                    <p:anim calcmode="lin" valueType="num">
                                      <p:cBhvr>
                                        <p:cTn id="18" dur="500" fill="hold"/>
                                        <p:tgtEl>
                                          <p:spTgt spid="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 grpId="0" build="p" bldLvl="5" animBg="1" advAuto="0"/>
      <p:bldP spid="812"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6" name="image104.png" descr="image104.png"/>
          <p:cNvPicPr>
            <a:picLocks noChangeAspect="1"/>
          </p:cNvPicPr>
          <p:nvPr/>
        </p:nvPicPr>
        <p:blipFill>
          <a:blip r:embed="rId2">
            <a:extLst/>
          </a:blip>
          <a:srcRect l="31187" t="80746"/>
          <a:stretch>
            <a:fillRect/>
          </a:stretch>
        </p:blipFill>
        <p:spPr>
          <a:xfrm>
            <a:off x="755650" y="4508500"/>
            <a:ext cx="6840539" cy="1612900"/>
          </a:xfrm>
          <a:prstGeom prst="rect">
            <a:avLst/>
          </a:prstGeom>
          <a:ln w="12700">
            <a:miter lim="400000"/>
          </a:ln>
        </p:spPr>
      </p:pic>
      <p:sp>
        <p:nvSpPr>
          <p:cNvPr id="817" name="Closing"/>
          <p:cNvSpPr txBox="1">
            <a:spLocks noGrp="1"/>
          </p:cNvSpPr>
          <p:nvPr>
            <p:ph type="title"/>
          </p:nvPr>
        </p:nvSpPr>
        <p:spPr>
          <a:prstGeom prst="rect">
            <a:avLst/>
          </a:prstGeom>
        </p:spPr>
        <p:txBody>
          <a:bodyPr/>
          <a:lstStyle/>
          <a:p>
            <a:pPr>
              <a:defRPr sz="3600"/>
            </a:pPr>
            <a:r>
              <a:t>Closing </a:t>
            </a:r>
          </a:p>
        </p:txBody>
      </p:sp>
      <p:pic>
        <p:nvPicPr>
          <p:cNvPr id="818" name="image103.png" descr="image103.png"/>
          <p:cNvPicPr>
            <a:picLocks noChangeAspect="1"/>
          </p:cNvPicPr>
          <p:nvPr/>
        </p:nvPicPr>
        <p:blipFill>
          <a:blip r:embed="rId3">
            <a:extLst/>
          </a:blip>
          <a:srcRect l="31187" t="57295" b="21330"/>
          <a:stretch>
            <a:fillRect/>
          </a:stretch>
        </p:blipFill>
        <p:spPr>
          <a:xfrm>
            <a:off x="900113" y="2708275"/>
            <a:ext cx="6840537" cy="1790700"/>
          </a:xfrm>
          <a:prstGeom prst="rect">
            <a:avLst/>
          </a:prstGeom>
          <a:ln w="12700">
            <a:miter lim="400000"/>
          </a:ln>
        </p:spPr>
      </p:pic>
      <p:pic>
        <p:nvPicPr>
          <p:cNvPr id="819" name="image103.png" descr="image103.png"/>
          <p:cNvPicPr>
            <a:picLocks noChangeAspect="1"/>
          </p:cNvPicPr>
          <p:nvPr/>
        </p:nvPicPr>
        <p:blipFill>
          <a:blip r:embed="rId3">
            <a:extLst/>
          </a:blip>
          <a:srcRect l="50844" r="17297" b="82823"/>
          <a:stretch>
            <a:fillRect/>
          </a:stretch>
        </p:blipFill>
        <p:spPr>
          <a:xfrm>
            <a:off x="4500562" y="981075"/>
            <a:ext cx="3167063" cy="1439863"/>
          </a:xfrm>
          <a:prstGeom prst="rect">
            <a:avLst/>
          </a:prstGeom>
          <a:ln w="12700">
            <a:miter lim="400000"/>
          </a:ln>
        </p:spPr>
      </p:pic>
      <p:sp>
        <p:nvSpPr>
          <p:cNvPr id="820" name="圆形"/>
          <p:cNvSpPr/>
          <p:nvPr/>
        </p:nvSpPr>
        <p:spPr>
          <a:xfrm>
            <a:off x="971599" y="3356991"/>
            <a:ext cx="288927" cy="287340"/>
          </a:xfrm>
          <a:prstGeom prst="ellipse">
            <a:avLst/>
          </a:prstGeom>
          <a:ln w="28575">
            <a:solidFill>
              <a:srgbClr val="168BBA"/>
            </a:solidFill>
            <a:miter/>
          </a:ln>
        </p:spPr>
        <p:txBody>
          <a:bodyPr lIns="45719" rIns="45719" anchor="ctr"/>
          <a:lstStyle/>
          <a:p>
            <a:endParaRPr/>
          </a:p>
        </p:txBody>
      </p:sp>
      <p:sp>
        <p:nvSpPr>
          <p:cNvPr id="821" name="椭圆形"/>
          <p:cNvSpPr/>
          <p:nvPr/>
        </p:nvSpPr>
        <p:spPr>
          <a:xfrm>
            <a:off x="4572000" y="5084762"/>
            <a:ext cx="533400" cy="304801"/>
          </a:xfrm>
          <a:prstGeom prst="ellipse">
            <a:avLst/>
          </a:prstGeom>
          <a:ln w="28575">
            <a:solidFill>
              <a:srgbClr val="168BBA"/>
            </a:solidFill>
            <a:miter/>
          </a:ln>
        </p:spPr>
        <p:txBody>
          <a:bodyPr lIns="45719" rIns="45719" anchor="ctr"/>
          <a:lstStyle/>
          <a:p>
            <a:endParaRPr/>
          </a:p>
        </p:txBody>
      </p:sp>
      <p:grpSp>
        <p:nvGrpSpPr>
          <p:cNvPr id="824" name="成组"/>
          <p:cNvGrpSpPr/>
          <p:nvPr/>
        </p:nvGrpSpPr>
        <p:grpSpPr>
          <a:xfrm>
            <a:off x="6732588" y="5862637"/>
            <a:ext cx="214313" cy="230188"/>
            <a:chOff x="0" y="0"/>
            <a:chExt cx="214311" cy="230186"/>
          </a:xfrm>
        </p:grpSpPr>
        <p:sp>
          <p:nvSpPr>
            <p:cNvPr id="822" name="矩形"/>
            <p:cNvSpPr/>
            <p:nvPr/>
          </p:nvSpPr>
          <p:spPr>
            <a:xfrm>
              <a:off x="0" y="0"/>
              <a:ext cx="214312" cy="23018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823" name="image101.pdf" descr="image101.pdf"/>
            <p:cNvPicPr>
              <a:picLocks noChangeAspect="1"/>
            </p:cNvPicPr>
            <p:nvPr/>
          </p:nvPicPr>
          <p:blipFill>
            <a:blip r:embed="rId4">
              <a:extLst/>
            </a:blip>
            <a:stretch>
              <a:fillRect/>
            </a:stretch>
          </p:blipFill>
          <p:spPr>
            <a:xfrm>
              <a:off x="0" y="0"/>
              <a:ext cx="214312" cy="230187"/>
            </a:xfrm>
            <a:prstGeom prst="rect">
              <a:avLst/>
            </a:prstGeom>
            <a:ln w="12700" cap="flat">
              <a:noFill/>
              <a:miter lim="400000"/>
            </a:ln>
            <a:effectLst/>
          </p:spPr>
        </p:pic>
      </p:grpSp>
      <p:grpSp>
        <p:nvGrpSpPr>
          <p:cNvPr id="827" name="成组"/>
          <p:cNvGrpSpPr/>
          <p:nvPr/>
        </p:nvGrpSpPr>
        <p:grpSpPr>
          <a:xfrm>
            <a:off x="5074294" y="5805263"/>
            <a:ext cx="2234011" cy="370841"/>
            <a:chOff x="0" y="0"/>
            <a:chExt cx="2234009" cy="370840"/>
          </a:xfrm>
        </p:grpSpPr>
        <p:sp>
          <p:nvSpPr>
            <p:cNvPr id="825" name="矩形"/>
            <p:cNvSpPr/>
            <p:nvPr/>
          </p:nvSpPr>
          <p:spPr>
            <a:xfrm>
              <a:off x="0" y="0"/>
              <a:ext cx="2234010" cy="341633"/>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826" name="文本"/>
            <p:cNvSpPr txBox="1"/>
            <p:nvPr/>
          </p:nvSpPr>
          <p:spPr>
            <a:xfrm>
              <a:off x="0" y="0"/>
              <a:ext cx="2234010"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396184492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1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82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iterate>
                                    <p:tmAbs val="0"/>
                                  </p:iterate>
                                  <p:childTnLst>
                                    <p:set>
                                      <p:cBhvr>
                                        <p:cTn id="17" fill="hold"/>
                                        <p:tgtEl>
                                          <p:spTgt spid="820"/>
                                        </p:tgtEl>
                                        <p:attrNameLst>
                                          <p:attrName>style.visibility</p:attrName>
                                        </p:attrNameLst>
                                      </p:cBhvr>
                                      <p:to>
                                        <p:strVal val="visible"/>
                                      </p:to>
                                    </p:set>
                                    <p:anim calcmode="lin" valueType="num">
                                      <p:cBhvr>
                                        <p:cTn id="18" dur="500" fill="hold"/>
                                        <p:tgtEl>
                                          <p:spTgt spid="820"/>
                                        </p:tgtEl>
                                        <p:attrNameLst>
                                          <p:attrName>ppt_x</p:attrName>
                                        </p:attrNameLst>
                                      </p:cBhvr>
                                      <p:tavLst>
                                        <p:tav tm="0">
                                          <p:val>
                                            <p:strVal val="#ppt_x"/>
                                          </p:val>
                                        </p:tav>
                                        <p:tav tm="100000">
                                          <p:val>
                                            <p:strVal val="#ppt_x"/>
                                          </p:val>
                                        </p:tav>
                                      </p:tavLst>
                                    </p:anim>
                                    <p:anim calcmode="lin" valueType="num">
                                      <p:cBhvr>
                                        <p:cTn id="19" dur="500" fill="hold"/>
                                        <p:tgtEl>
                                          <p:spTgt spid="8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iterate>
                                    <p:tmAbs val="0"/>
                                  </p:iterate>
                                  <p:childTnLst>
                                    <p:set>
                                      <p:cBhvr>
                                        <p:cTn id="23" fill="hold"/>
                                        <p:tgtEl>
                                          <p:spTgt spid="821"/>
                                        </p:tgtEl>
                                        <p:attrNameLst>
                                          <p:attrName>style.visibility</p:attrName>
                                        </p:attrNameLst>
                                      </p:cBhvr>
                                      <p:to>
                                        <p:strVal val="visible"/>
                                      </p:to>
                                    </p:set>
                                    <p:anim calcmode="lin" valueType="num">
                                      <p:cBhvr>
                                        <p:cTn id="24" dur="500" fill="hold"/>
                                        <p:tgtEl>
                                          <p:spTgt spid="821"/>
                                        </p:tgtEl>
                                        <p:attrNameLst>
                                          <p:attrName>ppt_x</p:attrName>
                                        </p:attrNameLst>
                                      </p:cBhvr>
                                      <p:tavLst>
                                        <p:tav tm="0">
                                          <p:val>
                                            <p:strVal val="#ppt_x"/>
                                          </p:val>
                                        </p:tav>
                                        <p:tav tm="100000">
                                          <p:val>
                                            <p:strVal val="#ppt_x"/>
                                          </p:val>
                                        </p:tav>
                                      </p:tavLst>
                                    </p:anim>
                                    <p:anim calcmode="lin" valueType="num">
                                      <p:cBhvr>
                                        <p:cTn id="25" dur="500" fill="hold"/>
                                        <p:tgtEl>
                                          <p:spTgt spid="8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 grpId="0" animBg="1" advAuto="0"/>
      <p:bldP spid="818" grpId="0" animBg="1" advAuto="0"/>
      <p:bldP spid="820" grpId="0" animBg="1" advAuto="0"/>
      <p:bldP spid="821" grpId="0" animBg="1" advAuto="0"/>
      <p:bldP spid="827"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标题"/>
          <p:cNvSpPr txBox="1">
            <a:spLocks noGrp="1"/>
          </p:cNvSpPr>
          <p:nvPr>
            <p:ph type="title"/>
          </p:nvPr>
        </p:nvSpPr>
        <p:spPr>
          <a:prstGeom prst="rect">
            <a:avLst/>
          </a:prstGeom>
        </p:spPr>
        <p:txBody>
          <a:bodyPr/>
          <a:lstStyle/>
          <a:p>
            <a:endParaRPr/>
          </a:p>
        </p:txBody>
      </p:sp>
      <p:sp>
        <p:nvSpPr>
          <p:cNvPr id="830" name="Closing"/>
          <p:cNvSpPr txBox="1">
            <a:spLocks noGrp="1"/>
          </p:cNvSpPr>
          <p:nvPr>
            <p:ph type="body" idx="1"/>
          </p:nvPr>
        </p:nvSpPr>
        <p:spPr>
          <a:prstGeom prst="rect">
            <a:avLst/>
          </a:prstGeom>
        </p:spPr>
        <p:txBody>
          <a:bodyPr/>
          <a:lstStyle/>
          <a:p>
            <a:r>
              <a:t>Closing</a:t>
            </a:r>
          </a:p>
        </p:txBody>
      </p:sp>
      <p:pic>
        <p:nvPicPr>
          <p:cNvPr id="831" name="image107.png" descr="image107.png"/>
          <p:cNvPicPr>
            <a:picLocks noChangeAspect="1"/>
          </p:cNvPicPr>
          <p:nvPr/>
        </p:nvPicPr>
        <p:blipFill>
          <a:blip r:embed="rId2">
            <a:extLst/>
          </a:blip>
          <a:stretch>
            <a:fillRect/>
          </a:stretch>
        </p:blipFill>
        <p:spPr>
          <a:xfrm>
            <a:off x="2305050" y="3284983"/>
            <a:ext cx="4533900" cy="2019301"/>
          </a:xfrm>
          <a:prstGeom prst="rect">
            <a:avLst/>
          </a:prstGeom>
          <a:ln w="12700">
            <a:miter lim="400000"/>
          </a:ln>
        </p:spPr>
      </p:pic>
      <p:sp>
        <p:nvSpPr>
          <p:cNvPr id="832" name="Dilation"/>
          <p:cNvSpPr txBox="1"/>
          <p:nvPr/>
        </p:nvSpPr>
        <p:spPr>
          <a:xfrm>
            <a:off x="2483767" y="5795972"/>
            <a:ext cx="1872209"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Dilation</a:t>
            </a:r>
          </a:p>
        </p:txBody>
      </p:sp>
      <p:sp>
        <p:nvSpPr>
          <p:cNvPr id="833" name="Erosion"/>
          <p:cNvSpPr txBox="1"/>
          <p:nvPr/>
        </p:nvSpPr>
        <p:spPr>
          <a:xfrm>
            <a:off x="4788024" y="5795972"/>
            <a:ext cx="1872209"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Erosion</a:t>
            </a:r>
          </a:p>
        </p:txBody>
      </p:sp>
    </p:spTree>
    <p:extLst>
      <p:ext uri="{BB962C8B-B14F-4D97-AF65-F5344CB8AC3E}">
        <p14:creationId xmlns:p14="http://schemas.microsoft.com/office/powerpoint/2010/main" val="126989150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标题"/>
          <p:cNvSpPr txBox="1">
            <a:spLocks noGrp="1"/>
          </p:cNvSpPr>
          <p:nvPr>
            <p:ph type="title"/>
          </p:nvPr>
        </p:nvSpPr>
        <p:spPr>
          <a:prstGeom prst="rect">
            <a:avLst/>
          </a:prstGeom>
        </p:spPr>
        <p:txBody>
          <a:bodyPr/>
          <a:lstStyle/>
          <a:p>
            <a:endParaRPr/>
          </a:p>
        </p:txBody>
      </p:sp>
      <p:sp>
        <p:nvSpPr>
          <p:cNvPr id="836" name="正文"/>
          <p:cNvSpPr txBox="1">
            <a:spLocks noGrp="1"/>
          </p:cNvSpPr>
          <p:nvPr>
            <p:ph type="body" idx="1"/>
          </p:nvPr>
        </p:nvSpPr>
        <p:spPr>
          <a:prstGeom prst="rect">
            <a:avLst/>
          </a:prstGeom>
        </p:spPr>
        <p:txBody>
          <a:bodyPr/>
          <a:lstStyle/>
          <a:p>
            <a:endParaRPr/>
          </a:p>
        </p:txBody>
      </p:sp>
      <p:pic>
        <p:nvPicPr>
          <p:cNvPr id="837" name="image108.png" descr="image108.png"/>
          <p:cNvPicPr>
            <a:picLocks noChangeAspect="1"/>
          </p:cNvPicPr>
          <p:nvPr/>
        </p:nvPicPr>
        <p:blipFill>
          <a:blip r:embed="rId2">
            <a:extLst/>
          </a:blip>
          <a:stretch>
            <a:fillRect/>
          </a:stretch>
        </p:blipFill>
        <p:spPr>
          <a:xfrm>
            <a:off x="3779911" y="2420888"/>
            <a:ext cx="3135221" cy="3637744"/>
          </a:xfrm>
          <a:prstGeom prst="rect">
            <a:avLst/>
          </a:prstGeom>
          <a:ln w="12700">
            <a:miter lim="400000"/>
          </a:ln>
        </p:spPr>
      </p:pic>
      <p:sp>
        <p:nvSpPr>
          <p:cNvPr id="838" name="Original image"/>
          <p:cNvSpPr txBox="1"/>
          <p:nvPr/>
        </p:nvSpPr>
        <p:spPr>
          <a:xfrm>
            <a:off x="1691680" y="2636911"/>
            <a:ext cx="1728193"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Original image</a:t>
            </a:r>
          </a:p>
        </p:txBody>
      </p:sp>
      <p:sp>
        <p:nvSpPr>
          <p:cNvPr id="839" name="Opening"/>
          <p:cNvSpPr txBox="1"/>
          <p:nvPr/>
        </p:nvSpPr>
        <p:spPr>
          <a:xfrm>
            <a:off x="1691680" y="4067780"/>
            <a:ext cx="1728193" cy="459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Opening</a:t>
            </a:r>
          </a:p>
        </p:txBody>
      </p:sp>
      <p:sp>
        <p:nvSpPr>
          <p:cNvPr id="840" name="Closing"/>
          <p:cNvSpPr txBox="1"/>
          <p:nvPr/>
        </p:nvSpPr>
        <p:spPr>
          <a:xfrm>
            <a:off x="1691680" y="5291916"/>
            <a:ext cx="1728193"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vl1pPr>
          </a:lstStyle>
          <a:p>
            <a:r>
              <a:t>Closing</a:t>
            </a:r>
          </a:p>
        </p:txBody>
      </p:sp>
    </p:spTree>
    <p:extLst>
      <p:ext uri="{BB962C8B-B14F-4D97-AF65-F5344CB8AC3E}">
        <p14:creationId xmlns:p14="http://schemas.microsoft.com/office/powerpoint/2010/main" val="39225101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Advantages vs. Disadvantages"/>
          <p:cNvSpPr txBox="1">
            <a:spLocks noGrp="1"/>
          </p:cNvSpPr>
          <p:nvPr>
            <p:ph type="title"/>
          </p:nvPr>
        </p:nvSpPr>
        <p:spPr>
          <a:prstGeom prst="rect">
            <a:avLst/>
          </a:prstGeom>
        </p:spPr>
        <p:txBody>
          <a:bodyPr/>
          <a:lstStyle>
            <a:lvl1pPr>
              <a:defRPr sz="3600"/>
            </a:lvl1pPr>
          </a:lstStyle>
          <a:p>
            <a:r>
              <a:t>Advantages vs. Disadvantages</a:t>
            </a:r>
          </a:p>
        </p:txBody>
      </p:sp>
      <p:sp>
        <p:nvSpPr>
          <p:cNvPr id="438" name="Less memory…"/>
          <p:cNvSpPr txBox="1">
            <a:spLocks noGrp="1"/>
          </p:cNvSpPr>
          <p:nvPr>
            <p:ph type="body" sz="half" idx="1"/>
          </p:nvPr>
        </p:nvSpPr>
        <p:spPr>
          <a:xfrm>
            <a:off x="457200" y="2063223"/>
            <a:ext cx="8229600" cy="1797826"/>
          </a:xfrm>
          <a:prstGeom prst="rect">
            <a:avLst/>
          </a:prstGeom>
        </p:spPr>
        <p:txBody>
          <a:bodyPr/>
          <a:lstStyle/>
          <a:p>
            <a:pPr>
              <a:lnSpc>
                <a:spcPct val="90000"/>
              </a:lnSpc>
              <a:defRPr sz="2800"/>
            </a:pPr>
            <a:r>
              <a:t>Less memory </a:t>
            </a:r>
          </a:p>
          <a:p>
            <a:pPr>
              <a:lnSpc>
                <a:spcPct val="90000"/>
              </a:lnSpc>
              <a:defRPr sz="2800"/>
            </a:pPr>
            <a:r>
              <a:t>More efficient </a:t>
            </a:r>
          </a:p>
          <a:p>
            <a:pPr>
              <a:lnSpc>
                <a:spcPct val="90000"/>
              </a:lnSpc>
              <a:defRPr sz="2800"/>
            </a:pPr>
            <a:r>
              <a:t>CAN sometimes be applied on grayscale image </a:t>
            </a:r>
          </a:p>
          <a:p>
            <a:pPr>
              <a:lnSpc>
                <a:spcPct val="90000"/>
              </a:lnSpc>
              <a:defRPr sz="2800"/>
            </a:pPr>
            <a:r>
              <a:t>More cheap </a:t>
            </a:r>
          </a:p>
        </p:txBody>
      </p:sp>
      <p:sp>
        <p:nvSpPr>
          <p:cNvPr id="439" name="Application field is limited;…"/>
          <p:cNvSpPr txBox="1"/>
          <p:nvPr/>
        </p:nvSpPr>
        <p:spPr>
          <a:xfrm>
            <a:off x="446856" y="4367479"/>
            <a:ext cx="8229601" cy="199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438912" indent="-320040">
              <a:buClr>
                <a:srgbClr val="F0AD00"/>
              </a:buClr>
              <a:buSzPct val="80000"/>
              <a:buChar char="◼"/>
              <a:defRPr sz="2500"/>
            </a:pPr>
            <a:r>
              <a:t>Application field is limited; </a:t>
            </a:r>
            <a:endParaRPr sz="2900"/>
          </a:p>
          <a:p>
            <a:pPr marL="438912" indent="-320040">
              <a:buClr>
                <a:srgbClr val="F0AD00"/>
              </a:buClr>
              <a:buSzPct val="80000"/>
              <a:buChar char="◼"/>
              <a:defRPr sz="2500"/>
            </a:pPr>
            <a:r>
              <a:t>CANNOT be applied on 3-D data;</a:t>
            </a:r>
            <a:endParaRPr sz="2800"/>
          </a:p>
          <a:p>
            <a:pPr marL="438912" indent="-320040">
              <a:buClr>
                <a:srgbClr val="F0AD00"/>
              </a:buClr>
              <a:buSzPct val="80000"/>
              <a:buChar char="◼"/>
              <a:defRPr sz="2500"/>
            </a:pPr>
            <a:r>
              <a:t>Less expressive force, FAIL to convey the visual details;</a:t>
            </a:r>
            <a:endParaRPr sz="2900"/>
          </a:p>
          <a:p>
            <a:pPr marL="438912" indent="-320040">
              <a:buClr>
                <a:srgbClr val="F0AD00"/>
              </a:buClr>
              <a:buSzPct val="80000"/>
              <a:buChar char="◼"/>
              <a:defRPr sz="2500"/>
            </a:pPr>
            <a:r>
              <a:t>CANNOT control the contrast.</a:t>
            </a:r>
          </a:p>
        </p:txBody>
      </p:sp>
      <p:sp>
        <p:nvSpPr>
          <p:cNvPr id="440" name="Advantages:"/>
          <p:cNvSpPr txBox="1"/>
          <p:nvPr/>
        </p:nvSpPr>
        <p:spPr>
          <a:xfrm>
            <a:off x="395535" y="1556791"/>
            <a:ext cx="5904658"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lvl1pPr>
          </a:lstStyle>
          <a:p>
            <a:r>
              <a:t>Advantages:</a:t>
            </a:r>
          </a:p>
        </p:txBody>
      </p:sp>
      <p:sp>
        <p:nvSpPr>
          <p:cNvPr id="441" name="Disadvantages:"/>
          <p:cNvSpPr txBox="1"/>
          <p:nvPr/>
        </p:nvSpPr>
        <p:spPr>
          <a:xfrm>
            <a:off x="395535" y="3852336"/>
            <a:ext cx="5904658"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lvl1pPr>
          </a:lstStyle>
          <a:p>
            <a:r>
              <a:t>Disadvantages:</a:t>
            </a:r>
          </a:p>
        </p:txBody>
      </p:sp>
      <p:grpSp>
        <p:nvGrpSpPr>
          <p:cNvPr id="444" name="成组"/>
          <p:cNvGrpSpPr/>
          <p:nvPr/>
        </p:nvGrpSpPr>
        <p:grpSpPr>
          <a:xfrm>
            <a:off x="5796136" y="1268759"/>
            <a:ext cx="2370095" cy="1448649"/>
            <a:chOff x="0" y="0"/>
            <a:chExt cx="2370094" cy="1448647"/>
          </a:xfrm>
        </p:grpSpPr>
        <p:sp>
          <p:nvSpPr>
            <p:cNvPr id="442" name="矩形"/>
            <p:cNvSpPr/>
            <p:nvPr/>
          </p:nvSpPr>
          <p:spPr>
            <a:xfrm>
              <a:off x="0" y="0"/>
              <a:ext cx="2370095" cy="1448648"/>
            </a:xfrm>
            <a:prstGeom prst="rect">
              <a:avLst/>
            </a:pr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443" name="image29.tif" descr="image29.tif"/>
            <p:cNvPicPr>
              <a:picLocks noChangeAspect="1"/>
            </p:cNvPicPr>
            <p:nvPr/>
          </p:nvPicPr>
          <p:blipFill>
            <a:blip r:embed="rId3">
              <a:extLst/>
            </a:blip>
            <a:stretch>
              <a:fillRect/>
            </a:stretch>
          </p:blipFill>
          <p:spPr>
            <a:xfrm>
              <a:off x="0" y="0"/>
              <a:ext cx="2370095" cy="1448648"/>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spTree>
    <p:extLst>
      <p:ext uri="{BB962C8B-B14F-4D97-AF65-F5344CB8AC3E}">
        <p14:creationId xmlns:p14="http://schemas.microsoft.com/office/powerpoint/2010/main" val="244274473"/>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标题"/>
          <p:cNvSpPr txBox="1">
            <a:spLocks noGrp="1"/>
          </p:cNvSpPr>
          <p:nvPr>
            <p:ph type="title"/>
          </p:nvPr>
        </p:nvSpPr>
        <p:spPr>
          <a:prstGeom prst="rect">
            <a:avLst/>
          </a:prstGeom>
        </p:spPr>
        <p:txBody>
          <a:bodyPr/>
          <a:lstStyle/>
          <a:p>
            <a:endParaRPr/>
          </a:p>
        </p:txBody>
      </p:sp>
      <p:sp>
        <p:nvSpPr>
          <p:cNvPr id="843" name="正文"/>
          <p:cNvSpPr txBox="1">
            <a:spLocks noGrp="1"/>
          </p:cNvSpPr>
          <p:nvPr>
            <p:ph type="body" idx="1"/>
          </p:nvPr>
        </p:nvSpPr>
        <p:spPr>
          <a:prstGeom prst="rect">
            <a:avLst/>
          </a:prstGeom>
        </p:spPr>
        <p:txBody>
          <a:bodyPr/>
          <a:lstStyle/>
          <a:p>
            <a:endParaRPr/>
          </a:p>
        </p:txBody>
      </p:sp>
      <p:pic>
        <p:nvPicPr>
          <p:cNvPr id="844" name="image109.png" descr="image109.png"/>
          <p:cNvPicPr>
            <a:picLocks noChangeAspect="1"/>
          </p:cNvPicPr>
          <p:nvPr/>
        </p:nvPicPr>
        <p:blipFill>
          <a:blip r:embed="rId2">
            <a:extLst/>
          </a:blip>
          <a:stretch>
            <a:fillRect/>
          </a:stretch>
        </p:blipFill>
        <p:spPr>
          <a:xfrm>
            <a:off x="514375" y="197239"/>
            <a:ext cx="8115250" cy="6111486"/>
          </a:xfrm>
          <a:prstGeom prst="rect">
            <a:avLst/>
          </a:prstGeom>
          <a:ln w="12700">
            <a:miter lim="400000"/>
          </a:ln>
        </p:spPr>
      </p:pic>
    </p:spTree>
    <p:extLst>
      <p:ext uri="{BB962C8B-B14F-4D97-AF65-F5344CB8AC3E}">
        <p14:creationId xmlns:p14="http://schemas.microsoft.com/office/powerpoint/2010/main" val="90717335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标题"/>
          <p:cNvSpPr txBox="1">
            <a:spLocks noGrp="1"/>
          </p:cNvSpPr>
          <p:nvPr>
            <p:ph type="title"/>
          </p:nvPr>
        </p:nvSpPr>
        <p:spPr>
          <a:prstGeom prst="rect">
            <a:avLst/>
          </a:prstGeom>
        </p:spPr>
        <p:txBody>
          <a:bodyPr/>
          <a:lstStyle/>
          <a:p>
            <a:endParaRPr/>
          </a:p>
        </p:txBody>
      </p:sp>
      <p:sp>
        <p:nvSpPr>
          <p:cNvPr id="847" name="正文"/>
          <p:cNvSpPr txBox="1">
            <a:spLocks noGrp="1"/>
          </p:cNvSpPr>
          <p:nvPr>
            <p:ph type="body" idx="1"/>
          </p:nvPr>
        </p:nvSpPr>
        <p:spPr>
          <a:prstGeom prst="rect">
            <a:avLst/>
          </a:prstGeom>
        </p:spPr>
        <p:txBody>
          <a:bodyPr/>
          <a:lstStyle/>
          <a:p>
            <a:endParaRPr/>
          </a:p>
        </p:txBody>
      </p:sp>
      <p:pic>
        <p:nvPicPr>
          <p:cNvPr id="848" name="image112.png" descr="image112.png"/>
          <p:cNvPicPr>
            <a:picLocks noChangeAspect="1"/>
          </p:cNvPicPr>
          <p:nvPr/>
        </p:nvPicPr>
        <p:blipFill>
          <a:blip r:embed="rId2">
            <a:extLst/>
          </a:blip>
          <a:stretch>
            <a:fillRect/>
          </a:stretch>
        </p:blipFill>
        <p:spPr>
          <a:xfrm>
            <a:off x="553956" y="172047"/>
            <a:ext cx="8036088" cy="6209703"/>
          </a:xfrm>
          <a:prstGeom prst="rect">
            <a:avLst/>
          </a:prstGeom>
          <a:ln w="12700">
            <a:miter lim="400000"/>
          </a:ln>
        </p:spPr>
      </p:pic>
    </p:spTree>
    <p:extLst>
      <p:ext uri="{BB962C8B-B14F-4D97-AF65-F5344CB8AC3E}">
        <p14:creationId xmlns:p14="http://schemas.microsoft.com/office/powerpoint/2010/main" val="80392253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 name="image115.png" descr="image115.png"/>
          <p:cNvPicPr>
            <a:picLocks noChangeAspect="1"/>
          </p:cNvPicPr>
          <p:nvPr/>
        </p:nvPicPr>
        <p:blipFill>
          <a:blip r:embed="rId2">
            <a:extLst/>
          </a:blip>
          <a:srcRect r="19748"/>
          <a:stretch>
            <a:fillRect/>
          </a:stretch>
        </p:blipFill>
        <p:spPr>
          <a:xfrm>
            <a:off x="1676400" y="-1588"/>
            <a:ext cx="7467600" cy="6859589"/>
          </a:xfrm>
          <a:prstGeom prst="rect">
            <a:avLst/>
          </a:prstGeom>
          <a:ln w="12700">
            <a:miter lim="400000"/>
          </a:ln>
        </p:spPr>
      </p:pic>
      <p:sp>
        <p:nvSpPr>
          <p:cNvPr id="851" name="Noisy…"/>
          <p:cNvSpPr txBox="1"/>
          <p:nvPr/>
        </p:nvSpPr>
        <p:spPr>
          <a:xfrm>
            <a:off x="609600" y="685800"/>
            <a:ext cx="918677" cy="828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400">
                <a:latin typeface="Tahoma"/>
                <a:ea typeface="Tahoma"/>
                <a:cs typeface="Tahoma"/>
                <a:sym typeface="Tahoma"/>
              </a:defRPr>
            </a:pPr>
            <a:r>
              <a:t>Noisy</a:t>
            </a:r>
            <a:endParaRPr>
              <a:latin typeface="Arial"/>
              <a:ea typeface="Arial"/>
              <a:cs typeface="Arial"/>
              <a:sym typeface="Arial"/>
            </a:endParaRPr>
          </a:p>
          <a:p>
            <a:pPr>
              <a:defRPr sz="2400">
                <a:latin typeface="Tahoma"/>
                <a:ea typeface="Tahoma"/>
                <a:cs typeface="Tahoma"/>
                <a:sym typeface="Tahoma"/>
              </a:defRPr>
            </a:pPr>
            <a:r>
              <a:t>image</a:t>
            </a:r>
          </a:p>
        </p:txBody>
      </p:sp>
      <p:sp>
        <p:nvSpPr>
          <p:cNvPr id="852" name="opening"/>
          <p:cNvSpPr txBox="1"/>
          <p:nvPr/>
        </p:nvSpPr>
        <p:spPr>
          <a:xfrm>
            <a:off x="7019925" y="3290887"/>
            <a:ext cx="917747"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0000FF"/>
                </a:solidFill>
              </a:defRPr>
            </a:lvl1pPr>
          </a:lstStyle>
          <a:p>
            <a:r>
              <a:t>opening</a:t>
            </a:r>
          </a:p>
        </p:txBody>
      </p:sp>
      <p:sp>
        <p:nvSpPr>
          <p:cNvPr id="853" name="Remove…"/>
          <p:cNvSpPr txBox="1"/>
          <p:nvPr/>
        </p:nvSpPr>
        <p:spPr>
          <a:xfrm>
            <a:off x="381000" y="2895600"/>
            <a:ext cx="1323787" cy="1196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400"/>
            </a:pPr>
            <a:r>
              <a:t>Remove</a:t>
            </a:r>
            <a:endParaRPr>
              <a:latin typeface="Arial"/>
              <a:ea typeface="Arial"/>
              <a:cs typeface="Arial"/>
              <a:sym typeface="Arial"/>
            </a:endParaRPr>
          </a:p>
          <a:p>
            <a:pPr>
              <a:defRPr sz="2400"/>
            </a:pPr>
            <a:r>
              <a:t>outer</a:t>
            </a:r>
            <a:endParaRPr>
              <a:latin typeface="Arial"/>
              <a:ea typeface="Arial"/>
              <a:cs typeface="Arial"/>
              <a:sym typeface="Arial"/>
            </a:endParaRPr>
          </a:p>
          <a:p>
            <a:pPr>
              <a:defRPr sz="2400"/>
            </a:pPr>
            <a:r>
              <a:t>noise</a:t>
            </a:r>
          </a:p>
        </p:txBody>
      </p:sp>
      <p:sp>
        <p:nvSpPr>
          <p:cNvPr id="854" name="Remove…"/>
          <p:cNvSpPr txBox="1"/>
          <p:nvPr/>
        </p:nvSpPr>
        <p:spPr>
          <a:xfrm>
            <a:off x="1905000" y="5181600"/>
            <a:ext cx="1323787" cy="1196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400"/>
            </a:pPr>
            <a:r>
              <a:t>Remove</a:t>
            </a:r>
            <a:endParaRPr>
              <a:latin typeface="Arial"/>
              <a:ea typeface="Arial"/>
              <a:cs typeface="Arial"/>
              <a:sym typeface="Arial"/>
            </a:endParaRPr>
          </a:p>
          <a:p>
            <a:pPr>
              <a:defRPr sz="2400"/>
            </a:pPr>
            <a:r>
              <a:t>inner</a:t>
            </a:r>
            <a:endParaRPr>
              <a:latin typeface="Arial"/>
              <a:ea typeface="Arial"/>
              <a:cs typeface="Arial"/>
              <a:sym typeface="Arial"/>
            </a:endParaRPr>
          </a:p>
          <a:p>
            <a:pPr>
              <a:defRPr sz="2400"/>
            </a:pPr>
            <a:r>
              <a:t>noise</a:t>
            </a:r>
          </a:p>
        </p:txBody>
      </p:sp>
      <p:sp>
        <p:nvSpPr>
          <p:cNvPr id="855" name="椭圆形"/>
          <p:cNvSpPr/>
          <p:nvPr/>
        </p:nvSpPr>
        <p:spPr>
          <a:xfrm>
            <a:off x="3352800" y="4038600"/>
            <a:ext cx="533400" cy="304800"/>
          </a:xfrm>
          <a:prstGeom prst="ellipse">
            <a:avLst/>
          </a:prstGeom>
          <a:ln>
            <a:solidFill>
              <a:srgbClr val="FF0000"/>
            </a:solidFill>
            <a:miter/>
          </a:ln>
        </p:spPr>
        <p:txBody>
          <a:bodyPr lIns="45719" rIns="45719" anchor="ctr"/>
          <a:lstStyle/>
          <a:p>
            <a:endParaRPr/>
          </a:p>
        </p:txBody>
      </p:sp>
      <p:sp>
        <p:nvSpPr>
          <p:cNvPr id="856" name="椭圆形"/>
          <p:cNvSpPr/>
          <p:nvPr/>
        </p:nvSpPr>
        <p:spPr>
          <a:xfrm>
            <a:off x="3962400" y="228600"/>
            <a:ext cx="533400" cy="304800"/>
          </a:xfrm>
          <a:prstGeom prst="ellipse">
            <a:avLst/>
          </a:prstGeom>
          <a:ln>
            <a:solidFill>
              <a:srgbClr val="FF0000"/>
            </a:solidFill>
            <a:miter/>
          </a:ln>
        </p:spPr>
        <p:txBody>
          <a:bodyPr lIns="45719" rIns="45719" anchor="ctr"/>
          <a:lstStyle/>
          <a:p>
            <a:pPr algn="ctr">
              <a:defRPr>
                <a:solidFill>
                  <a:srgbClr val="0000FF"/>
                </a:solidFill>
              </a:defRPr>
            </a:pPr>
            <a:endParaRPr/>
          </a:p>
        </p:txBody>
      </p:sp>
      <p:sp>
        <p:nvSpPr>
          <p:cNvPr id="857" name="closing"/>
          <p:cNvSpPr txBox="1"/>
          <p:nvPr/>
        </p:nvSpPr>
        <p:spPr>
          <a:xfrm>
            <a:off x="7162800" y="3968750"/>
            <a:ext cx="815725" cy="370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0000FF"/>
                </a:solidFill>
              </a:defRPr>
            </a:lvl1pPr>
          </a:lstStyle>
          <a:p>
            <a:r>
              <a:t>closing</a:t>
            </a:r>
          </a:p>
        </p:txBody>
      </p:sp>
    </p:spTree>
    <p:extLst>
      <p:ext uri="{BB962C8B-B14F-4D97-AF65-F5344CB8AC3E}">
        <p14:creationId xmlns:p14="http://schemas.microsoft.com/office/powerpoint/2010/main" val="243971946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Acquisition of binary image"/>
          <p:cNvSpPr txBox="1">
            <a:spLocks noGrp="1"/>
          </p:cNvSpPr>
          <p:nvPr>
            <p:ph type="title"/>
          </p:nvPr>
        </p:nvSpPr>
        <p:spPr>
          <a:prstGeom prst="rect">
            <a:avLst/>
          </a:prstGeom>
        </p:spPr>
        <p:txBody>
          <a:bodyPr/>
          <a:lstStyle>
            <a:lvl1pPr>
              <a:defRPr sz="3600"/>
            </a:lvl1pPr>
          </a:lstStyle>
          <a:p>
            <a:r>
              <a:t>Acquisition of binary image</a:t>
            </a:r>
          </a:p>
        </p:txBody>
      </p:sp>
      <p:sp>
        <p:nvSpPr>
          <p:cNvPr id="449" name="正文"/>
          <p:cNvSpPr txBox="1">
            <a:spLocks noGrp="1"/>
          </p:cNvSpPr>
          <p:nvPr>
            <p:ph type="body" idx="1"/>
          </p:nvPr>
        </p:nvSpPr>
        <p:spPr>
          <a:prstGeom prst="rect">
            <a:avLst/>
          </a:prstGeom>
          <a:blipFill>
            <a:blip r:embed="rId3"/>
            <a:stretch>
              <a:fillRect/>
            </a:stretch>
          </a:blipFill>
        </p:spPr>
        <p:txBody>
          <a:bodyPr/>
          <a:lstStyle/>
          <a:p>
            <a:r>
              <a:t> </a:t>
            </a:r>
          </a:p>
        </p:txBody>
      </p:sp>
      <p:pic>
        <p:nvPicPr>
          <p:cNvPr id="450" name="image31.tif" descr="image31.tif"/>
          <p:cNvPicPr>
            <a:picLocks noChangeAspect="1"/>
          </p:cNvPicPr>
          <p:nvPr/>
        </p:nvPicPr>
        <p:blipFill>
          <a:blip r:embed="rId4">
            <a:extLst/>
          </a:blip>
          <a:stretch>
            <a:fillRect/>
          </a:stretch>
        </p:blipFill>
        <p:spPr>
          <a:xfrm>
            <a:off x="1187624" y="4221088"/>
            <a:ext cx="2398153" cy="2088233"/>
          </a:xfrm>
          <a:prstGeom prst="rect">
            <a:avLst/>
          </a:prstGeom>
          <a:ln w="12700">
            <a:miter lim="400000"/>
          </a:ln>
        </p:spPr>
      </p:pic>
      <p:pic>
        <p:nvPicPr>
          <p:cNvPr id="451" name="image32.png" descr="image32.png"/>
          <p:cNvPicPr>
            <a:picLocks noChangeAspect="1"/>
          </p:cNvPicPr>
          <p:nvPr/>
        </p:nvPicPr>
        <p:blipFill>
          <a:blip r:embed="rId5">
            <a:extLst/>
          </a:blip>
          <a:stretch>
            <a:fillRect/>
          </a:stretch>
        </p:blipFill>
        <p:spPr>
          <a:xfrm>
            <a:off x="6012160" y="4197775"/>
            <a:ext cx="2448273" cy="2134858"/>
          </a:xfrm>
          <a:prstGeom prst="rect">
            <a:avLst/>
          </a:prstGeom>
          <a:ln w="12700">
            <a:miter lim="400000"/>
          </a:ln>
        </p:spPr>
      </p:pic>
      <p:sp>
        <p:nvSpPr>
          <p:cNvPr id="452" name="线条"/>
          <p:cNvSpPr/>
          <p:nvPr/>
        </p:nvSpPr>
        <p:spPr>
          <a:xfrm flipV="1">
            <a:off x="3851211" y="5188627"/>
            <a:ext cx="1801618" cy="9139"/>
          </a:xfrm>
          <a:prstGeom prst="line">
            <a:avLst/>
          </a:prstGeom>
          <a:ln w="57150" cap="rnd">
            <a:solidFill>
              <a:srgbClr val="0000CC"/>
            </a:solidFill>
            <a:tailEnd type="triangle"/>
          </a:ln>
        </p:spPr>
        <p:txBody>
          <a:bodyPr lIns="45719" rIns="45719"/>
          <a:lstStyle/>
          <a:p>
            <a:endParaRPr/>
          </a:p>
        </p:txBody>
      </p:sp>
      <p:grpSp>
        <p:nvGrpSpPr>
          <p:cNvPr id="455" name="成组"/>
          <p:cNvGrpSpPr/>
          <p:nvPr/>
        </p:nvGrpSpPr>
        <p:grpSpPr>
          <a:xfrm>
            <a:off x="3779911" y="4729736"/>
            <a:ext cx="1977722" cy="370841"/>
            <a:chOff x="0" y="0"/>
            <a:chExt cx="1977720" cy="370840"/>
          </a:xfrm>
        </p:grpSpPr>
        <p:sp>
          <p:nvSpPr>
            <p:cNvPr id="453" name="矩形"/>
            <p:cNvSpPr/>
            <p:nvPr/>
          </p:nvSpPr>
          <p:spPr>
            <a:xfrm>
              <a:off x="0" y="0"/>
              <a:ext cx="1977721" cy="369333"/>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454" name="文本"/>
            <p:cNvSpPr txBox="1"/>
            <p:nvPr/>
          </p:nvSpPr>
          <p:spPr>
            <a:xfrm>
              <a:off x="0" y="0"/>
              <a:ext cx="1977721"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15929194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Find a good threshold"/>
          <p:cNvSpPr txBox="1">
            <a:spLocks noGrp="1"/>
          </p:cNvSpPr>
          <p:nvPr>
            <p:ph type="title"/>
          </p:nvPr>
        </p:nvSpPr>
        <p:spPr>
          <a:prstGeom prst="rect">
            <a:avLst/>
          </a:prstGeom>
        </p:spPr>
        <p:txBody>
          <a:bodyPr/>
          <a:lstStyle>
            <a:lvl1pPr>
              <a:defRPr sz="3600"/>
            </a:lvl1pPr>
          </a:lstStyle>
          <a:p>
            <a:r>
              <a:t>Find a good threshold</a:t>
            </a:r>
          </a:p>
        </p:txBody>
      </p:sp>
      <p:sp>
        <p:nvSpPr>
          <p:cNvPr id="460" name="正文"/>
          <p:cNvSpPr txBox="1">
            <a:spLocks noGrp="1"/>
          </p:cNvSpPr>
          <p:nvPr>
            <p:ph type="body" idx="1"/>
          </p:nvPr>
        </p:nvSpPr>
        <p:spPr>
          <a:prstGeom prst="rect">
            <a:avLst/>
          </a:prstGeom>
        </p:spPr>
        <p:txBody>
          <a:bodyPr/>
          <a:lstStyle/>
          <a:p>
            <a:endParaRPr/>
          </a:p>
        </p:txBody>
      </p:sp>
      <p:pic>
        <p:nvPicPr>
          <p:cNvPr id="461" name="image33.tif" descr="image33.tif"/>
          <p:cNvPicPr>
            <a:picLocks noChangeAspect="1"/>
          </p:cNvPicPr>
          <p:nvPr/>
        </p:nvPicPr>
        <p:blipFill>
          <a:blip r:embed="rId3">
            <a:extLst/>
          </a:blip>
          <a:stretch>
            <a:fillRect/>
          </a:stretch>
        </p:blipFill>
        <p:spPr>
          <a:xfrm>
            <a:off x="781050" y="1844128"/>
            <a:ext cx="7581900" cy="4321176"/>
          </a:xfrm>
          <a:prstGeom prst="rect">
            <a:avLst/>
          </a:prstGeom>
          <a:ln w="12700">
            <a:miter lim="400000"/>
          </a:ln>
        </p:spPr>
      </p:pic>
    </p:spTree>
    <p:extLst>
      <p:ext uri="{BB962C8B-B14F-4D97-AF65-F5344CB8AC3E}">
        <p14:creationId xmlns:p14="http://schemas.microsoft.com/office/powerpoint/2010/main" val="330392485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How to find a good threshold?"/>
          <p:cNvSpPr txBox="1">
            <a:spLocks noGrp="1"/>
          </p:cNvSpPr>
          <p:nvPr>
            <p:ph type="title"/>
          </p:nvPr>
        </p:nvSpPr>
        <p:spPr>
          <a:prstGeom prst="rect">
            <a:avLst/>
          </a:prstGeom>
        </p:spPr>
        <p:txBody>
          <a:bodyPr/>
          <a:lstStyle>
            <a:lvl1pPr>
              <a:defRPr sz="3600"/>
            </a:lvl1pPr>
          </a:lstStyle>
          <a:p>
            <a:r>
              <a:t>How to find a good threshold?</a:t>
            </a:r>
          </a:p>
        </p:txBody>
      </p:sp>
      <p:sp>
        <p:nvSpPr>
          <p:cNvPr id="466" name="正文"/>
          <p:cNvSpPr txBox="1">
            <a:spLocks noGrp="1"/>
          </p:cNvSpPr>
          <p:nvPr>
            <p:ph type="body" idx="1"/>
          </p:nvPr>
        </p:nvSpPr>
        <p:spPr>
          <a:xfrm>
            <a:off x="457200" y="1484783"/>
            <a:ext cx="8686800" cy="4625611"/>
          </a:xfrm>
          <a:prstGeom prst="rect">
            <a:avLst/>
          </a:prstGeom>
          <a:blipFill>
            <a:blip r:embed="rId3"/>
            <a:stretch>
              <a:fillRect/>
            </a:stretch>
          </a:blipFill>
        </p:spPr>
        <p:txBody>
          <a:bodyPr/>
          <a:lstStyle/>
          <a:p>
            <a:r>
              <a:t> </a:t>
            </a:r>
          </a:p>
        </p:txBody>
      </p:sp>
      <p:sp>
        <p:nvSpPr>
          <p:cNvPr id="467" name="Minimal within-variance means maximal between-variance"/>
          <p:cNvSpPr txBox="1"/>
          <p:nvPr/>
        </p:nvSpPr>
        <p:spPr>
          <a:xfrm>
            <a:off x="395535" y="6444043"/>
            <a:ext cx="8208914" cy="380366"/>
          </a:xfrm>
          <a:prstGeom prst="rect">
            <a:avLst/>
          </a:prstGeom>
          <a:ln>
            <a:solidFill>
              <a:srgbClr val="FF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b="1">
                <a:solidFill>
                  <a:srgbClr val="FF0000"/>
                </a:solidFill>
                <a:latin typeface="+mj-lt"/>
                <a:ea typeface="+mj-ea"/>
                <a:cs typeface="+mj-cs"/>
                <a:sym typeface="Helvetica"/>
              </a:defRPr>
            </a:lvl1pPr>
          </a:lstStyle>
          <a:p>
            <a:r>
              <a:t> Minimal within-variance means maximal between-variance</a:t>
            </a:r>
          </a:p>
        </p:txBody>
      </p:sp>
      <p:sp>
        <p:nvSpPr>
          <p:cNvPr id="468" name="线条"/>
          <p:cNvSpPr/>
          <p:nvPr/>
        </p:nvSpPr>
        <p:spPr>
          <a:xfrm rot="10800000">
            <a:off x="4499991" y="3789040"/>
            <a:ext cx="4104458" cy="2520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6350" cap="rnd">
            <a:solidFill>
              <a:srgbClr val="EAA900"/>
            </a:solidFill>
            <a:tailEnd type="triangle"/>
          </a:ln>
        </p:spPr>
        <p:txBody>
          <a:bodyPr lIns="45719" rIns="45719" anchor="ctr"/>
          <a:lstStyle/>
          <a:p>
            <a:endParaRPr/>
          </a:p>
        </p:txBody>
      </p:sp>
    </p:spTree>
    <p:extLst>
      <p:ext uri="{BB962C8B-B14F-4D97-AF65-F5344CB8AC3E}">
        <p14:creationId xmlns:p14="http://schemas.microsoft.com/office/powerpoint/2010/main" val="246189643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466">
                                            <p:bg/>
                                          </p:spTgt>
                                        </p:tgtEl>
                                        <p:attrNameLst>
                                          <p:attrName>style.visibility</p:attrName>
                                        </p:attrNameLst>
                                      </p:cBhvr>
                                      <p:to>
                                        <p:strVal val="visible"/>
                                      </p:to>
                                    </p:set>
                                    <p:anim calcmode="lin" valueType="num">
                                      <p:cBhvr>
                                        <p:cTn id="7" dur="1000" fill="hold"/>
                                        <p:tgtEl>
                                          <p:spTgt spid="466">
                                            <p:bg/>
                                          </p:spTgt>
                                        </p:tgtEl>
                                        <p:attrNameLst>
                                          <p:attrName>ppt_x</p:attrName>
                                        </p:attrNameLst>
                                      </p:cBhvr>
                                      <p:tavLst>
                                        <p:tav tm="0">
                                          <p:val>
                                            <p:strVal val="#ppt_x"/>
                                          </p:val>
                                        </p:tav>
                                        <p:tav tm="100000">
                                          <p:val>
                                            <p:strVal val="#ppt_x"/>
                                          </p:val>
                                        </p:tav>
                                      </p:tavLst>
                                    </p:anim>
                                    <p:anim calcmode="lin" valueType="num">
                                      <p:cBhvr>
                                        <p:cTn id="8" dur="1000" fill="hold"/>
                                        <p:tgtEl>
                                          <p:spTgt spid="466">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466">
                                            <p:txEl>
                                              <p:pRg st="0" end="0"/>
                                            </p:txEl>
                                          </p:spTgt>
                                        </p:tgtEl>
                                        <p:attrNameLst>
                                          <p:attrName>style.visibility</p:attrName>
                                        </p:attrNameLst>
                                      </p:cBhvr>
                                      <p:to>
                                        <p:strVal val="visible"/>
                                      </p:to>
                                    </p:set>
                                    <p:anim calcmode="lin" valueType="num">
                                      <p:cBhvr>
                                        <p:cTn id="11" dur="1000" fill="hold"/>
                                        <p:tgtEl>
                                          <p:spTgt spid="466">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4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46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build="p" bldLvl="5" animBg="1" advAuto="0"/>
      <p:bldP spid="467" grpId="0" animBg="1" advAuto="0"/>
      <p:bldP spid="468" grpId="0" animBg="1" advAuto="0"/>
    </p:bldLst>
  </p:timing>
</p:sld>
</file>

<file path=ppt/theme/theme1.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407</TotalTime>
  <Words>1725</Words>
  <Application>Microsoft Office PowerPoint</Application>
  <PresentationFormat>全屏显示(4:3)</PresentationFormat>
  <Paragraphs>340</Paragraphs>
  <Slides>62</Slides>
  <Notes>24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62</vt:i4>
      </vt:variant>
    </vt:vector>
  </HeadingPairs>
  <TitlesOfParts>
    <vt:vector size="76" baseType="lpstr">
      <vt:lpstr>楷体</vt:lpstr>
      <vt:lpstr>宋体</vt:lpstr>
      <vt:lpstr>微软雅黑</vt:lpstr>
      <vt:lpstr>Arial</vt:lpstr>
      <vt:lpstr>Arial Black</vt:lpstr>
      <vt:lpstr>Calibri</vt:lpstr>
      <vt:lpstr>Cambria Math</vt:lpstr>
      <vt:lpstr>Corbel</vt:lpstr>
      <vt:lpstr>Helvetica</vt:lpstr>
      <vt:lpstr>Symbol</vt:lpstr>
      <vt:lpstr>Tahoma</vt:lpstr>
      <vt:lpstr>Times New Roman</vt:lpstr>
      <vt:lpstr>Wingdings 2</vt:lpstr>
      <vt:lpstr>模块</vt:lpstr>
      <vt:lpstr>Digital Image Processing 图像信息处理 </vt:lpstr>
      <vt:lpstr>Binary Image and Morphological Operation </vt:lpstr>
      <vt:lpstr>Main content</vt:lpstr>
      <vt:lpstr>Assignment-2</vt:lpstr>
      <vt:lpstr>Binary image</vt:lpstr>
      <vt:lpstr>Advantages vs. Disadvantages</vt:lpstr>
      <vt:lpstr>Acquisition of binary image</vt:lpstr>
      <vt:lpstr>Find a good threshold</vt:lpstr>
      <vt:lpstr>How to find a good threshold?</vt:lpstr>
      <vt:lpstr>PowerPoint 演示文稿</vt:lpstr>
      <vt:lpstr>How to select a good threshold</vt:lpstr>
      <vt:lpstr>PowerPoint 演示文稿</vt:lpstr>
      <vt:lpstr>Generalization: 1D-&gt;3D</vt:lpstr>
      <vt:lpstr>PowerPoint 演示文稿</vt:lpstr>
      <vt:lpstr>PowerPoint 演示文稿</vt:lpstr>
      <vt:lpstr>项目成果</vt:lpstr>
      <vt:lpstr>阶段成果</vt:lpstr>
      <vt:lpstr>Possible problem:</vt:lpstr>
      <vt:lpstr>PowerPoint 演示文稿</vt:lpstr>
      <vt:lpstr>PowerPoint 演示文稿</vt:lpstr>
      <vt:lpstr>Is binarization enough?</vt:lpstr>
      <vt:lpstr>Morphology</vt:lpstr>
      <vt:lpstr>PowerPoint 演示文稿</vt:lpstr>
      <vt:lpstr>Some concepts in set theory for image</vt:lpstr>
      <vt:lpstr>Logic operation</vt:lpstr>
      <vt:lpstr>PowerPoint 演示文稿</vt:lpstr>
      <vt:lpstr>Set operation in Morphology</vt:lpstr>
      <vt:lpstr>Dilation</vt:lpstr>
      <vt:lpstr>PowerPoint 演示文稿</vt:lpstr>
      <vt:lpstr>PowerPoint 演示文稿</vt:lpstr>
      <vt:lpstr>PowerPoint 演示文稿</vt:lpstr>
      <vt:lpstr>PowerPoint 演示文稿</vt:lpstr>
      <vt:lpstr>PowerPoint 演示文稿</vt:lpstr>
      <vt:lpstr>Dilation example</vt:lpstr>
      <vt:lpstr>Dilation: Bridging gaps in images</vt:lpstr>
      <vt:lpstr>Erosion</vt:lpstr>
      <vt:lpstr>Example </vt:lpstr>
      <vt:lpstr>PowerPoint 演示文稿</vt:lpstr>
      <vt:lpstr>PowerPoint 演示文稿</vt:lpstr>
      <vt:lpstr>PowerPoint 演示文稿</vt:lpstr>
      <vt:lpstr>PowerPoint 演示文稿</vt:lpstr>
      <vt:lpstr>PowerPoint 演示文稿</vt:lpstr>
      <vt:lpstr>PowerPoint 演示文稿</vt:lpstr>
      <vt:lpstr>Example   </vt:lpstr>
      <vt:lpstr>Example  </vt:lpstr>
      <vt:lpstr> </vt:lpstr>
      <vt:lpstr>PowerPoint 演示文稿</vt:lpstr>
      <vt:lpstr>Dilation and Erosion</vt:lpstr>
      <vt:lpstr>Dilation and erosion: duality</vt:lpstr>
      <vt:lpstr>Application: Boundary Extraction</vt:lpstr>
      <vt:lpstr>Application: Filling holes</vt:lpstr>
      <vt:lpstr>Application: structure extraction</vt:lpstr>
      <vt:lpstr>Opening</vt:lpstr>
      <vt:lpstr>Opening</vt:lpstr>
      <vt:lpstr>PowerPoint 演示文稿</vt:lpstr>
      <vt:lpstr>Closing </vt:lpstr>
      <vt:lpstr>Closing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图像信息处理</dc:title>
  <dc:creator>brooksong</dc:creator>
  <cp:lastModifiedBy>brooksong</cp:lastModifiedBy>
  <cp:revision>16</cp:revision>
  <dcterms:modified xsi:type="dcterms:W3CDTF">2023-10-18T11:37:10Z</dcterms:modified>
</cp:coreProperties>
</file>